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60" r:id="rId2"/>
    <p:sldId id="1166" r:id="rId3"/>
    <p:sldId id="1167" r:id="rId4"/>
    <p:sldId id="1168" r:id="rId5"/>
    <p:sldId id="1180" r:id="rId6"/>
    <p:sldId id="1181" r:id="rId7"/>
    <p:sldId id="1170" r:id="rId8"/>
    <p:sldId id="1171" r:id="rId9"/>
    <p:sldId id="1172" r:id="rId10"/>
    <p:sldId id="1178" r:id="rId11"/>
    <p:sldId id="1182" r:id="rId12"/>
    <p:sldId id="1153" r:id="rId13"/>
    <p:sldId id="1160" r:id="rId14"/>
    <p:sldId id="1149" r:id="rId15"/>
    <p:sldId id="1150" r:id="rId16"/>
    <p:sldId id="1151" r:id="rId17"/>
    <p:sldId id="1162" r:id="rId18"/>
    <p:sldId id="1185" r:id="rId19"/>
    <p:sldId id="1163" r:id="rId20"/>
    <p:sldId id="1157" r:id="rId21"/>
    <p:sldId id="1159" r:id="rId22"/>
    <p:sldId id="1184" r:id="rId23"/>
    <p:sldId id="1165" r:id="rId24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0033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66FF33"/>
    <a:srgbClr val="FFFFCC"/>
    <a:srgbClr val="FFCC99"/>
    <a:srgbClr val="666633"/>
    <a:srgbClr val="33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3651" autoAdjust="0"/>
  </p:normalViewPr>
  <p:slideViewPr>
    <p:cSldViewPr snapToGrid="0">
      <p:cViewPr varScale="1">
        <p:scale>
          <a:sx n="71" d="100"/>
          <a:sy n="71" d="100"/>
        </p:scale>
        <p:origin x="107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2563" y="-77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t" anchorCtr="0" compatLnSpc="1">
            <a:prstTxWarp prst="textNoShape">
              <a:avLst/>
            </a:prstTxWarp>
          </a:bodyPr>
          <a:lstStyle>
            <a:lvl1pPr algn="l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t" anchorCtr="0" compatLnSpc="1">
            <a:prstTxWarp prst="textNoShape">
              <a:avLst/>
            </a:prstTxWarp>
          </a:bodyPr>
          <a:lstStyle>
            <a:lvl1pPr algn="r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BC0AE3-0E43-4BDE-A653-455D197F8D18}" type="datetime1">
              <a:rPr lang="en-US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b" anchorCtr="0" compatLnSpc="1">
            <a:prstTxWarp prst="textNoShape">
              <a:avLst/>
            </a:prstTxWarp>
          </a:bodyPr>
          <a:lstStyle>
            <a:lvl1pPr algn="l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b" anchorCtr="0" compatLnSpc="1">
            <a:prstTxWarp prst="textNoShape">
              <a:avLst/>
            </a:prstTxWarp>
          </a:bodyPr>
          <a:lstStyle>
            <a:lvl1pPr algn="r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8A090E-C7AD-4E74-B132-7B0914CF37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07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t" anchorCtr="0" compatLnSpc="1">
            <a:prstTxWarp prst="textNoShape">
              <a:avLst/>
            </a:prstTxWarp>
          </a:bodyPr>
          <a:lstStyle>
            <a:lvl1pPr algn="l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51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t" anchorCtr="0" compatLnSpc="1">
            <a:prstTxWarp prst="textNoShape">
              <a:avLst/>
            </a:prstTxWarp>
          </a:bodyPr>
          <a:lstStyle>
            <a:lvl1pPr algn="r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3C0A04-6178-4352-827A-C70FF10519CB}" type="datetime1">
              <a:rPr lang="en-US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b" anchorCtr="0" compatLnSpc="1">
            <a:prstTxWarp prst="textNoShape">
              <a:avLst/>
            </a:prstTxWarp>
          </a:bodyPr>
          <a:lstStyle>
            <a:lvl1pPr algn="l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531" tIns="46766" rIns="93531" bIns="46766" numCol="1" anchor="b" anchorCtr="0" compatLnSpc="1">
            <a:prstTxWarp prst="textNoShape">
              <a:avLst/>
            </a:prstTxWarp>
          </a:bodyPr>
          <a:lstStyle>
            <a:lvl1pPr algn="r" defTabSz="93345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425068-7CBE-45C7-AF9F-BB536E180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026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1pPr>
            <a:lvl2pPr marL="742950" indent="-28575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2pPr>
            <a:lvl3pPr marL="1143000" indent="-22860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fld id="{37FA6575-5247-4270-86A6-9F205ACFCB54}" type="datetime1">
              <a:rPr kumimoji="0" lang="en-US" sz="1200" smtClean="0">
                <a:solidFill>
                  <a:schemeClr val="tx1"/>
                </a:solidFill>
              </a:rPr>
              <a:pPr/>
              <a:t>10/15/2013</a:t>
            </a:fld>
            <a:endParaRPr kumimoji="0"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5539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1pPr>
            <a:lvl2pPr marL="742950" indent="-28575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2pPr>
            <a:lvl3pPr marL="1143000" indent="-22860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 defTabSz="9334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fld id="{67826FC7-26C9-4C63-B479-9AFCD6D27512}" type="slidenum">
              <a:rPr kumimoji="0" lang="en-US" sz="1200" smtClean="0">
                <a:solidFill>
                  <a:schemeClr val="tx1"/>
                </a:solidFill>
              </a:rPr>
              <a:pPr/>
              <a:t>1</a:t>
            </a:fld>
            <a:endParaRPr kumimoji="0"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6554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2051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8616" tIns="44308" rIns="88616" bIns="44308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372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u="sng" dirty="0" smtClean="0"/>
              <a:t>Acronyms:</a:t>
            </a:r>
            <a:r>
              <a:rPr lang="en-CA" dirty="0" smtClean="0"/>
              <a:t> WWRP-World </a:t>
            </a:r>
            <a:r>
              <a:rPr lang="en-CA" dirty="0"/>
              <a:t>Weather Research Programme; WG-working group; RDP-Research Demonstration Project; GAW-Global Atmosphere Watch (the other main component of the CAS but not covered in this presentation); WCRP-World Climate Research Programme (another programme partly run through the WMO Research Department but co-sponsored with ICSU and others)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This </a:t>
            </a:r>
            <a:r>
              <a:rPr lang="en-CA" dirty="0"/>
              <a:t>is the structure that the WWRP is transitioning to…as the major </a:t>
            </a:r>
            <a:r>
              <a:rPr lang="en-CA" dirty="0" err="1"/>
              <a:t>Thorpex</a:t>
            </a:r>
            <a:r>
              <a:rPr lang="en-CA" dirty="0"/>
              <a:t> (The Observing system Research and Predictability Experiment), </a:t>
            </a:r>
            <a:r>
              <a:rPr lang="en-CA" dirty="0" smtClean="0"/>
              <a:t>focussed </a:t>
            </a:r>
            <a:r>
              <a:rPr lang="en-CA" dirty="0"/>
              <a:t>on prediction in the days to 2-week period, ends in </a:t>
            </a:r>
            <a:r>
              <a:rPr lang="en-CA" dirty="0" smtClean="0"/>
              <a:t>2014. </a:t>
            </a: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r>
              <a:rPr lang="en-CA" dirty="0"/>
              <a:t>The horizontal expert teams, transitioning from WGs, run across and provide input to existing and new projects, including high profile activities </a:t>
            </a:r>
            <a:r>
              <a:rPr lang="en-CA" dirty="0" smtClean="0"/>
              <a:t>to </a:t>
            </a:r>
            <a:r>
              <a:rPr lang="en-CA" dirty="0"/>
              <a:t>improve prediction in polar regions, at the </a:t>
            </a:r>
            <a:r>
              <a:rPr lang="en-CA" dirty="0" err="1"/>
              <a:t>subseasonal</a:t>
            </a:r>
            <a:r>
              <a:rPr lang="en-CA" dirty="0"/>
              <a:t> to seasonal scales, and, not shown but coming, on High Impact Weather in the shorter ranges of prediction</a:t>
            </a:r>
            <a:endParaRPr lang="en-US" dirty="0"/>
          </a:p>
          <a:p>
            <a:r>
              <a:rPr lang="en-CA" dirty="0"/>
              <a:t> </a:t>
            </a:r>
            <a:endParaRPr lang="en-US" dirty="0"/>
          </a:p>
          <a:p>
            <a:r>
              <a:rPr lang="en-CA" b="1" dirty="0"/>
              <a:t>Some ETs extend or are </a:t>
            </a:r>
            <a:r>
              <a:rPr lang="en-CA" b="1" dirty="0" smtClean="0"/>
              <a:t>jointly shared </a:t>
            </a:r>
            <a:r>
              <a:rPr lang="en-CA" b="1" dirty="0"/>
              <a:t>with </a:t>
            </a:r>
            <a:r>
              <a:rPr lang="en-CA" b="1" dirty="0" smtClean="0"/>
              <a:t>GAW and </a:t>
            </a:r>
            <a:r>
              <a:rPr lang="en-CA" b="1" dirty="0"/>
              <a:t>WCRP</a:t>
            </a:r>
            <a:endParaRPr lang="en-US" b="1" dirty="0"/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C0A04-6178-4352-827A-C70FF10519CB}" type="datetime1">
              <a:rPr lang="en-US" smtClean="0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25068-7CBE-45C7-AF9F-BB536E180E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51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 – Expert</a:t>
            </a:r>
            <a:r>
              <a:rPr lang="en-US" baseline="0" dirty="0" smtClean="0"/>
              <a:t> Team; WG – Working Group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C0A04-6178-4352-827A-C70FF10519CB}" type="datetime1">
              <a:rPr lang="en-US" smtClean="0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25068-7CBE-45C7-AF9F-BB536E180E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23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C0A04-6178-4352-827A-C70FF10519CB}" type="datetime1">
              <a:rPr lang="en-US" smtClean="0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25068-7CBE-45C7-AF9F-BB536E180E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predictions from multiple runs of 4 weather models (ensemble of predictions) made at the </a:t>
            </a:r>
            <a:r>
              <a:rPr lang="en-US" u="sng" baseline="0" dirty="0" smtClean="0"/>
              <a:t>initial</a:t>
            </a:r>
            <a:r>
              <a:rPr lang="en-US" baseline="0" dirty="0" smtClean="0"/>
              <a:t> date/time (October 3, 12 UTC time or 8am EDT) for the 24 hour period (precipitation accumulation or extreme temperature/wind speed) immediately prior to the valid date.</a:t>
            </a:r>
          </a:p>
          <a:p>
            <a:endParaRPr lang="en-US" baseline="0" dirty="0" smtClean="0"/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Extreme weather is identified by comparing the actual model forecast values with the model forecast climatology—where 50% or more ensemble members (individual model runs) exceed the 90</a:t>
            </a:r>
            <a:r>
              <a:rPr kumimoji="1" lang="en-US" sz="12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percentile of the model climatology then these regions are highlighted in </a:t>
            </a:r>
            <a:r>
              <a:rPr kumimoji="1" lang="en-US" sz="1200" b="0" i="0" u="none" strike="noStrike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colour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(warm, cold , precipitation, windy). If 50% or more exceed the 95</a:t>
            </a:r>
            <a:r>
              <a:rPr kumimoji="1" lang="en-US" sz="12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percentile then they are deemed “extreme”.</a:t>
            </a:r>
          </a:p>
          <a:p>
            <a:endParaRPr kumimoji="1" lang="en-US" sz="1200" b="0" i="0" u="none" strike="noStrike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kumimoji="1"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While useful on its own, these categories and products would be more informative if combined with actual hazard impact data, including social and economic criteria.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C0A04-6178-4352-827A-C70FF10519CB}" type="datetime1">
              <a:rPr lang="en-US" smtClean="0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25068-7CBE-45C7-AF9F-BB536E180E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C0A04-6178-4352-827A-C70FF10519CB}" type="datetime1">
              <a:rPr lang="en-US" smtClean="0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25068-7CBE-45C7-AF9F-BB536E180E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5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table is meant to be illustrative</a:t>
            </a:r>
            <a:r>
              <a:rPr lang="en-CA" baseline="0" dirty="0" smtClean="0"/>
              <a:t> and indicates some of the expertise within one WWRP working group that is relevant to the DRR initiative.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Experts in other WWRP working groups, such as the one concerning ‘verification’, would also be relevant—lessons from how one verifies (expected relative to observed) a weather forecast vs. hazard or disaster event occurrence/impact level would be interesting topics for guidelines.</a:t>
            </a:r>
          </a:p>
          <a:p>
            <a:endParaRPr lang="en-CA" baseline="0" dirty="0" smtClean="0"/>
          </a:p>
          <a:p>
            <a:r>
              <a:rPr lang="en-CA" baseline="0" dirty="0" smtClean="0"/>
              <a:t>Transition from </a:t>
            </a:r>
            <a:r>
              <a:rPr lang="en-CA" baseline="0" smtClean="0"/>
              <a:t>Paul’s entry to ICLR and rest of talk.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C0A04-6178-4352-827A-C70FF10519CB}" type="datetime1">
              <a:rPr lang="en-US" smtClean="0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25068-7CBE-45C7-AF9F-BB536E180E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9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kumimoji="1"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Clarify</a:t>
            </a:r>
            <a:r>
              <a:rPr kumimoji="1"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sewer backflow protection requirement, remove reference to gate valves, floor drain screw caps (NPC 2.4.6.4.)</a:t>
            </a:r>
            <a:endParaRPr kumimoji="1" lang="en-CA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rtl="0" eaLnBrk="1" fontAlgn="auto" latinLnBrk="0" hangingPunct="1"/>
            <a:r>
              <a:rPr kumimoji="1"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Align wall and roof sheathing fastening (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NBC 9.23.3.5)</a:t>
            </a:r>
            <a:endParaRPr kumimoji="1" lang="en-CA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rtl="0" eaLnBrk="1" fontAlgn="auto" latinLnBrk="0" hangingPunct="1"/>
            <a:r>
              <a:rPr kumimoji="1"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Bracing to resist lateral</a:t>
            </a:r>
            <a:r>
              <a:rPr kumimoji="1"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wind loads (NBC 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9.23.3.4</a:t>
            </a:r>
            <a:r>
              <a:rPr kumimoji="1"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</a:p>
          <a:p>
            <a:pPr rtl="0" eaLnBrk="1" fontAlgn="auto" latinLnBrk="0" hangingPunct="1"/>
            <a:r>
              <a:rPr kumimoji="1"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Clarify connection of foundation drainage to sanitary/storm (NBC 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9.14.5.1)</a:t>
            </a:r>
            <a:endParaRPr kumimoji="1" lang="en-CA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rtl="0" eaLnBrk="1" fontAlgn="auto" latinLnBrk="0" hangingPunct="1"/>
            <a:r>
              <a:rPr kumimoji="1" lang="en-CA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Anchoring</a:t>
            </a:r>
            <a:r>
              <a:rPr kumimoji="1" lang="en-CA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columns and posts (</a:t>
            </a:r>
            <a:r>
              <a:rPr kumimoji="1"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9.23.6.2.)</a:t>
            </a:r>
            <a:endParaRPr kumimoji="1" lang="en-CA" sz="1200" b="0" i="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63C0A04-6178-4352-827A-C70FF10519CB}" type="datetime1">
              <a:rPr lang="en-US" smtClean="0"/>
              <a:pPr>
                <a:defRPr/>
              </a:pPr>
              <a:t>10/15/2013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425068-7CBE-45C7-AF9F-BB536E180E8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3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0"/>
            <a:ext cx="9144000" cy="3068638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pic>
        <p:nvPicPr>
          <p:cNvPr id="5" name="Picture 14" descr="cir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84848"/>
              </a:clrFrom>
              <a:clrTo>
                <a:srgbClr val="48484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4"/>
          <a:stretch>
            <a:fillRect/>
          </a:stretch>
        </p:blipFill>
        <p:spPr bwMode="auto">
          <a:xfrm>
            <a:off x="3886200" y="4805363"/>
            <a:ext cx="13668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179638"/>
            <a:ext cx="8837613" cy="639762"/>
          </a:xfrm>
        </p:spPr>
        <p:txBody>
          <a:bodyPr anchor="b"/>
          <a:lstStyle>
            <a:lvl1pPr>
              <a:lnSpc>
                <a:spcPct val="100000"/>
              </a:lnSpc>
              <a:defRPr sz="400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429000"/>
            <a:ext cx="8382000" cy="20574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2B5A8-D16F-482E-8D0C-B7C80A0FE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045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ED0AB-63C0-4252-A253-F6AB87767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38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81000"/>
            <a:ext cx="21526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55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8CAF-DBF6-42A4-87EA-83EFA4A3B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463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229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81200"/>
            <a:ext cx="4229100" cy="41148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8984-5142-41D3-B623-E07ECC2B49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336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24909-7FA1-4C85-B92F-5FE1226BC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258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81000"/>
            <a:ext cx="8610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C8BE3-2A8A-495C-B2B7-06C0736981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15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lvl="0"/>
            <a:endParaRPr lang="en-CA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56DB-E4E4-4D7E-B1BC-D8587AF27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37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229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981200"/>
            <a:ext cx="4229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4114800"/>
            <a:ext cx="4229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E60B-5397-4C4B-867B-B8FE68958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608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959768"/>
          </a:xfrm>
        </p:spPr>
        <p:txBody>
          <a:bodyPr/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3D0E-3C15-4461-8B0D-EF10B7D768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399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42392-A964-4638-B863-F36BE03BB7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88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229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4229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F55E2-A550-4EDA-9A99-2AB5A767A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7933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16CC-7974-4FE5-8C5F-9B987D63A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401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D912-30FA-4686-B7EE-60D28CFD0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234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B2941-9114-4CFB-A8DB-5B6DC2E2F2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481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5C1E-CD84-462E-96A8-68F2D08772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669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8722-112A-46E6-956B-361CDFB36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858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981200"/>
            <a:ext cx="861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778BDC8F-DD90-422A-8FAF-7F135408D7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  <p:sldLayoutId id="2147484539" r:id="rId8"/>
    <p:sldLayoutId id="2147484540" r:id="rId9"/>
    <p:sldLayoutId id="2147484541" r:id="rId10"/>
    <p:sldLayoutId id="2147484542" r:id="rId11"/>
    <p:sldLayoutId id="2147484543" r:id="rId12"/>
    <p:sldLayoutId id="2147484544" r:id="rId13"/>
    <p:sldLayoutId id="2147484545" r:id="rId14"/>
    <p:sldLayoutId id="2147484546" r:id="rId15"/>
    <p:sldLayoutId id="2147484547" r:id="rId16"/>
  </p:sldLayoutIdLst>
  <p:transition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mo.int/pages/prog/arep/wwrp/new/S2S_project_main_page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gge.ucar.edu/home/home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tparc.mri-jma.go.jp/TIGGE/" TargetMode="External"/><Relationship Id="rId4" Type="http://schemas.openxmlformats.org/officeDocument/2006/relationships/hyperlink" Target="http://www.wmo.int/pages/prog/arep/wwrp/new/thorpex_gifs_tigge_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136775"/>
            <a:ext cx="8837613" cy="682625"/>
          </a:xfrm>
        </p:spPr>
        <p:txBody>
          <a:bodyPr/>
          <a:lstStyle/>
          <a:p>
            <a:r>
              <a:rPr lang="en-CA" sz="4400" dirty="0" smtClean="0">
                <a:latin typeface="+mn-lt"/>
              </a:rPr>
              <a:t>CAS/WWRP Contributions to DRR</a:t>
            </a:r>
            <a:endParaRPr lang="en-US" sz="2500" dirty="0" smtClean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530600"/>
            <a:ext cx="8382000" cy="3138488"/>
          </a:xfrm>
        </p:spPr>
        <p:txBody>
          <a:bodyPr/>
          <a:lstStyle/>
          <a:p>
            <a:pPr>
              <a:buFontTx/>
              <a:buNone/>
            </a:pPr>
            <a:r>
              <a:rPr lang="en-CA" sz="2200" dirty="0" smtClean="0"/>
              <a:t>Dan Sandink, MA, </a:t>
            </a:r>
            <a:r>
              <a:rPr lang="en-CA" sz="2200" dirty="0" err="1" smtClean="0"/>
              <a:t>MScPl</a:t>
            </a:r>
            <a:endParaRPr lang="en-CA" sz="2200" dirty="0" smtClean="0"/>
          </a:p>
          <a:p>
            <a:pPr>
              <a:buFontTx/>
              <a:buNone/>
            </a:pPr>
            <a:r>
              <a:rPr lang="en-CA" sz="2200" dirty="0" smtClean="0"/>
              <a:t>Manager, Resilient Communities &amp; Research</a:t>
            </a:r>
            <a:endParaRPr lang="en-US" sz="2200" dirty="0" smtClean="0"/>
          </a:p>
          <a:p>
            <a:pPr>
              <a:buFontTx/>
              <a:buNone/>
            </a:pPr>
            <a:r>
              <a:rPr lang="en-US" sz="2200" dirty="0" smtClean="0"/>
              <a:t>Institute for Catastrophic Loss Reduction</a:t>
            </a:r>
          </a:p>
          <a:p>
            <a:pPr>
              <a:buFontTx/>
              <a:buNone/>
            </a:pPr>
            <a:endParaRPr lang="en-CA" sz="3600" dirty="0" smtClean="0"/>
          </a:p>
          <a:p>
            <a:pPr>
              <a:buFontTx/>
              <a:buNone/>
            </a:pPr>
            <a:endParaRPr lang="en-CA" sz="2600" dirty="0" smtClean="0"/>
          </a:p>
          <a:p>
            <a:pPr>
              <a:buFontTx/>
              <a:buNone/>
            </a:pPr>
            <a:r>
              <a:rPr lang="en-CA" sz="2200" dirty="0" smtClean="0"/>
              <a:t>October 14, 2013</a:t>
            </a: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704114" cy="959768"/>
          </a:xfrm>
        </p:spPr>
        <p:txBody>
          <a:bodyPr/>
          <a:lstStyle/>
          <a:p>
            <a:r>
              <a:rPr lang="en-US" dirty="0" smtClean="0"/>
              <a:t>Sub-seasonal to seasonal </a:t>
            </a:r>
            <a:r>
              <a:rPr lang="en-US" dirty="0"/>
              <a:t>p</a:t>
            </a:r>
            <a:r>
              <a:rPr lang="en-US" dirty="0" smtClean="0"/>
              <a:t>rediction </a:t>
            </a:r>
            <a:r>
              <a:rPr lang="en-US" dirty="0"/>
              <a:t>i</a:t>
            </a:r>
            <a:r>
              <a:rPr lang="en-US" dirty="0" smtClean="0"/>
              <a:t>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30" y="1474890"/>
            <a:ext cx="5863771" cy="4114800"/>
          </a:xfrm>
        </p:spPr>
        <p:txBody>
          <a:bodyPr/>
          <a:lstStyle/>
          <a:p>
            <a:r>
              <a:rPr lang="en-US" sz="1800" dirty="0" smtClean="0"/>
              <a:t>WWRP/THORPX—WCRP joint research project</a:t>
            </a:r>
          </a:p>
          <a:p>
            <a:endParaRPr lang="en-US" sz="1800" dirty="0" smtClean="0"/>
          </a:p>
          <a:p>
            <a:r>
              <a:rPr lang="en-US" sz="1800" dirty="0" smtClean="0"/>
              <a:t>Particularly </a:t>
            </a:r>
            <a:r>
              <a:rPr lang="en-US" sz="1800" dirty="0" smtClean="0"/>
              <a:t>important for management decisions in agriculture and food security, water, DRR and health</a:t>
            </a:r>
          </a:p>
          <a:p>
            <a:pPr lvl="1"/>
            <a:r>
              <a:rPr lang="en-US" sz="1800" dirty="0" smtClean="0"/>
              <a:t>Up to 60 day forecasts</a:t>
            </a:r>
          </a:p>
          <a:p>
            <a:pPr lvl="1"/>
            <a:r>
              <a:rPr lang="en-US" sz="1800" dirty="0" smtClean="0"/>
              <a:t>Integrated with TIGGE</a:t>
            </a:r>
          </a:p>
          <a:p>
            <a:endParaRPr lang="en-US" sz="1800" dirty="0" smtClean="0"/>
          </a:p>
          <a:p>
            <a:r>
              <a:rPr lang="en-US" sz="1800" dirty="0"/>
              <a:t>S</a:t>
            </a:r>
            <a:r>
              <a:rPr lang="en-US" sz="1800" dirty="0" smtClean="0"/>
              <a:t>pecial </a:t>
            </a:r>
            <a:r>
              <a:rPr lang="en-US" sz="1800" dirty="0" smtClean="0"/>
              <a:t>emphasis on high-impact weather events – e.g., heat waves, cold spells, flooding, tropical cyclones</a:t>
            </a:r>
          </a:p>
          <a:p>
            <a:endParaRPr lang="en-US" sz="1800" dirty="0" smtClean="0"/>
          </a:p>
          <a:p>
            <a:r>
              <a:rPr lang="en-US" sz="1800" dirty="0" smtClean="0"/>
              <a:t>Testing </a:t>
            </a:r>
            <a:r>
              <a:rPr lang="en-US" sz="1800" dirty="0" smtClean="0"/>
              <a:t>and verification of forecasts and quantification of uncertainty</a:t>
            </a:r>
          </a:p>
          <a:p>
            <a:endParaRPr lang="en-US" sz="1800" dirty="0" smtClean="0"/>
          </a:p>
          <a:p>
            <a:r>
              <a:rPr lang="en-US" sz="1800" dirty="0" smtClean="0"/>
              <a:t>Working </a:t>
            </a:r>
            <a:r>
              <a:rPr lang="en-US" sz="1800" dirty="0" smtClean="0"/>
              <a:t>with SERA on demonstration projects based on recent extreme events and impacts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7703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hlinkClick r:id="rId2"/>
              </a:rPr>
              <a:t>http://www.wmo.int/pages/prog/arep/wwrp/new/S2S_project_main_page.html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http://2.bp.blogspot.com/-HnacKfYIGRI/Tbetm_ro31I/AAAAAAAAAAU/AOgvsgqfd7g/s1600/australia-flooding-2011-1-4-19-11-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3" r="22105"/>
          <a:stretch/>
        </p:blipFill>
        <p:spPr bwMode="auto">
          <a:xfrm>
            <a:off x="6386286" y="0"/>
            <a:ext cx="27722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73256" y="6257835"/>
            <a:ext cx="178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200" dirty="0" smtClean="0">
                <a:solidFill>
                  <a:schemeClr val="tx1"/>
                </a:solidFill>
                <a:latin typeface="+mn-lt"/>
              </a:rPr>
              <a:t>2011 Australian Floods – Source: Associated Press, 2011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1217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/>
              <a:t>Scientific, social scientific, and user expertise</a:t>
            </a:r>
            <a:endParaRPr lang="en-US" dirty="0" smtClean="0"/>
          </a:p>
        </p:txBody>
      </p:sp>
      <p:pic>
        <p:nvPicPr>
          <p:cNvPr id="4" name="Picture 19" descr="wwrp_logo_small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013" y="958963"/>
            <a:ext cx="1725271" cy="6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 smtClean="0"/>
              <a:t>Example from the Societal and Economic Research and Applications (SERA) Working Group/Expert Team </a:t>
            </a:r>
          </a:p>
          <a:p>
            <a:pPr lvl="1"/>
            <a:r>
              <a:rPr lang="en-CA" sz="1400" dirty="0" smtClean="0"/>
              <a:t>Other WWRP WGs—for example on Verification—have relevant expertise as well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9300" y="3298698"/>
          <a:ext cx="7969885" cy="2749804"/>
        </p:xfrm>
        <a:graphic>
          <a:graphicData uri="http://schemas.openxmlformats.org/drawingml/2006/table">
            <a:tbl>
              <a:tblPr firstRow="1" firstCol="1" bandRow="1"/>
              <a:tblGrid>
                <a:gridCol w="2479675"/>
                <a:gridCol w="54902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MEMBER (not all are listed)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HAZARD-RELEVANT EXPERTISE/APPLICATION AREA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Kwabena Anaman </a:t>
                      </a:r>
                      <a:r>
                        <a:rPr lang="en-CA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University of Ghana)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Jeff Lazo </a:t>
                      </a:r>
                      <a:r>
                        <a:rPr lang="en-CA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(NCAR)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Sensitivity of economy to weather, economic impact of weather-related events and hazards; social and economic value of weather information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Linda Anderson-Berry </a:t>
                      </a:r>
                      <a:r>
                        <a:rPr lang="en-CA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(Australian Bureau of Meteorology)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Community-level impacts and responses to hazards and disaster events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David Johnston </a:t>
                      </a:r>
                      <a:r>
                        <a:rPr lang="en-CA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(Massey University and GNS Science)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Human responses to volcano, tsunami and weather warnings; crisis decision-making; and role of public education/participation in building community resilience and recovery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Brian Mills </a:t>
                      </a:r>
                      <a:r>
                        <a:rPr lang="en-CA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(Environment Canada)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National and regional lightning and weather-related transportation collision risk analysis; evaluation of the impact of weather-related information on decision-making and behaviour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Joanne Robbins </a:t>
                      </a:r>
                      <a:r>
                        <a:rPr lang="en-CA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(UK Met Office)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Development and integration of risk and impact prediction models into weather forecasting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Angelika </a:t>
                      </a:r>
                      <a:r>
                        <a:rPr lang="en-CA" sz="11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Wirtz</a:t>
                      </a: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(Munich Re, former member)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disaster loss and impact databases and trend analysis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Paul Kovacs </a:t>
                      </a:r>
                      <a:r>
                        <a:rPr lang="en-CA" sz="11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(Institute for Catastrophic Loss Reduction)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Estimation of insured and total losses associated with disaster and hazard events; use of insurance and financial instruments to reduce or mitigate risk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7400" y="6261100"/>
            <a:ext cx="4254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200" dirty="0" smtClean="0">
                <a:solidFill>
                  <a:schemeClr val="tx1"/>
                </a:solidFill>
                <a:latin typeface="+mn-lt"/>
              </a:rPr>
              <a:t>Source: B. Mills, writ. Comm.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2299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 preferRelativeResize="0">
            <a:picLocks noChangeAspect="1" noChangeArrowheads="1"/>
          </p:cNvPicPr>
          <p:nvPr/>
        </p:nvPicPr>
        <p:blipFill rotWithShape="1">
          <a:blip r:embed="rId2"/>
          <a:srcRect l="38354" t="10979" r="33375" b="17188"/>
          <a:stretch/>
        </p:blipFill>
        <p:spPr bwMode="auto">
          <a:xfrm>
            <a:off x="0" y="-26988"/>
            <a:ext cx="3943350" cy="688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99285" y="115888"/>
            <a:ext cx="4844715" cy="1247775"/>
          </a:xfrm>
        </p:spPr>
        <p:txBody>
          <a:bodyPr/>
          <a:lstStyle/>
          <a:p>
            <a:pPr>
              <a:defRPr/>
            </a:pPr>
            <a:r>
              <a:rPr lang="en-CA" sz="2800" dirty="0" smtClean="0">
                <a:solidFill>
                  <a:schemeClr val="tx1"/>
                </a:solidFill>
              </a:rPr>
              <a:t>Partner contribution – </a:t>
            </a:r>
            <a:r>
              <a:rPr lang="en-CA" sz="2800" dirty="0" smtClean="0">
                <a:solidFill>
                  <a:schemeClr val="tx1"/>
                </a:solidFill>
              </a:rPr>
              <a:t>disaster data, codes </a:t>
            </a:r>
            <a:r>
              <a:rPr lang="en-CA" sz="2800" dirty="0" smtClean="0">
                <a:solidFill>
                  <a:schemeClr val="tx1"/>
                </a:solidFill>
              </a:rPr>
              <a:t>and vulnerability reduction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2806" y="1545053"/>
            <a:ext cx="4725154" cy="3484978"/>
          </a:xfrm>
        </p:spPr>
        <p:txBody>
          <a:bodyPr/>
          <a:lstStyle/>
          <a:p>
            <a:r>
              <a:rPr lang="en-CA" sz="2300" dirty="0" smtClean="0"/>
              <a:t>Water damage exceeded fire damage for insurance industry over past 10 years</a:t>
            </a:r>
          </a:p>
          <a:p>
            <a:endParaRPr lang="en-CA" sz="2300" dirty="0" smtClean="0"/>
          </a:p>
          <a:p>
            <a:r>
              <a:rPr lang="en-CA" sz="2300" dirty="0" smtClean="0"/>
              <a:t>IBC, 2012: ~$1.7 billion insured water damage per year in </a:t>
            </a:r>
            <a:r>
              <a:rPr lang="en-CA" sz="2300" dirty="0" smtClean="0"/>
              <a:t>Canada—substantial uninsured damage</a:t>
            </a:r>
            <a:endParaRPr lang="en-CA" sz="2300" dirty="0" smtClean="0"/>
          </a:p>
          <a:p>
            <a:endParaRPr lang="en-CA" sz="2300" dirty="0"/>
          </a:p>
          <a:p>
            <a:r>
              <a:rPr lang="en-CA" sz="2300" dirty="0" smtClean="0"/>
              <a:t>Many “small” events – under the radar of reinsurance industry (mini-cats), costs split between dozens of primary insurers</a:t>
            </a:r>
          </a:p>
        </p:txBody>
      </p:sp>
    </p:spTree>
    <p:extLst>
      <p:ext uri="{BB962C8B-B14F-4D97-AF65-F5344CB8AC3E}">
        <p14:creationId xmlns:p14="http://schemas.microsoft.com/office/powerpoint/2010/main" val="101937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11216" cy="959768"/>
          </a:xfrm>
        </p:spPr>
        <p:txBody>
          <a:bodyPr/>
          <a:lstStyle/>
          <a:p>
            <a:r>
              <a:rPr lang="en-CA" dirty="0" smtClean="0"/>
              <a:t>July 8, 2013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56345"/>
            <a:ext cx="3929146" cy="3459505"/>
          </a:xfrm>
        </p:spPr>
        <p:txBody>
          <a:bodyPr/>
          <a:lstStyle/>
          <a:p>
            <a:r>
              <a:rPr lang="en-CA" sz="2200" dirty="0" smtClean="0"/>
              <a:t>Western part of the highest population centre in Canada</a:t>
            </a:r>
          </a:p>
          <a:p>
            <a:endParaRPr lang="en-CA" sz="2200" dirty="0" smtClean="0"/>
          </a:p>
          <a:p>
            <a:r>
              <a:rPr lang="en-CA" sz="2200" dirty="0" smtClean="0"/>
              <a:t>Peak </a:t>
            </a:r>
            <a:r>
              <a:rPr lang="en-CA" sz="2200" dirty="0"/>
              <a:t>intensity of 240 mm/</a:t>
            </a:r>
            <a:r>
              <a:rPr lang="en-CA" sz="2200" dirty="0" err="1"/>
              <a:t>hr</a:t>
            </a:r>
            <a:r>
              <a:rPr lang="en-CA" sz="2200" dirty="0"/>
              <a:t> </a:t>
            </a:r>
            <a:r>
              <a:rPr lang="en-CA" sz="2200" dirty="0" smtClean="0"/>
              <a:t>for 10 min. in </a:t>
            </a:r>
            <a:r>
              <a:rPr lang="en-CA" sz="2200" dirty="0"/>
              <a:t>south </a:t>
            </a:r>
            <a:r>
              <a:rPr lang="en-CA" sz="2200" dirty="0" smtClean="0"/>
              <a:t>Mississauga</a:t>
            </a:r>
          </a:p>
          <a:p>
            <a:endParaRPr lang="en-CA" sz="2200" dirty="0" smtClean="0"/>
          </a:p>
          <a:p>
            <a:r>
              <a:rPr lang="en-CA" sz="2200" dirty="0" smtClean="0"/>
              <a:t>&gt;$850 million insured damages</a:t>
            </a:r>
          </a:p>
          <a:p>
            <a:endParaRPr lang="en-CA" sz="2200" dirty="0"/>
          </a:p>
          <a:p>
            <a:r>
              <a:rPr lang="en-CA" sz="2200" dirty="0" smtClean="0"/>
              <a:t>A problem across Canada, North America</a:t>
            </a:r>
            <a:endParaRPr lang="en-CA" sz="2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470095"/>
              </p:ext>
            </p:extLst>
          </p:nvPr>
        </p:nvGraphicFramePr>
        <p:xfrm>
          <a:off x="4745037" y="0"/>
          <a:ext cx="44354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Acrobat Document" r:id="rId3" imgW="7128000" imgH="11016000" progId="AcroExch.Document.11">
                  <p:embed/>
                </p:oleObj>
              </mc:Choice>
              <mc:Fallback>
                <p:oleObj name="Acrobat Document" r:id="rId3" imgW="7128000" imgH="11016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7" y="0"/>
                        <a:ext cx="44354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Freeform 59"/>
          <p:cNvSpPr/>
          <p:nvPr/>
        </p:nvSpPr>
        <p:spPr>
          <a:xfrm>
            <a:off x="5268036" y="1405719"/>
            <a:ext cx="3275463" cy="2142699"/>
          </a:xfrm>
          <a:custGeom>
            <a:avLst/>
            <a:gdLst>
              <a:gd name="connsiteX0" fmla="*/ 3275463 w 3275463"/>
              <a:gd name="connsiteY0" fmla="*/ 0 h 2142699"/>
              <a:gd name="connsiteX1" fmla="*/ 2715904 w 3275463"/>
              <a:gd name="connsiteY1" fmla="*/ 1692323 h 2142699"/>
              <a:gd name="connsiteX2" fmla="*/ 2156346 w 3275463"/>
              <a:gd name="connsiteY2" fmla="*/ 1719618 h 2142699"/>
              <a:gd name="connsiteX3" fmla="*/ 1542197 w 3275463"/>
              <a:gd name="connsiteY3" fmla="*/ 2060812 h 2142699"/>
              <a:gd name="connsiteX4" fmla="*/ 1201003 w 3275463"/>
              <a:gd name="connsiteY4" fmla="*/ 2115403 h 2142699"/>
              <a:gd name="connsiteX5" fmla="*/ 477671 w 3275463"/>
              <a:gd name="connsiteY5" fmla="*/ 2142699 h 2142699"/>
              <a:gd name="connsiteX6" fmla="*/ 81886 w 3275463"/>
              <a:gd name="connsiteY6" fmla="*/ 2074460 h 2142699"/>
              <a:gd name="connsiteX7" fmla="*/ 0 w 3275463"/>
              <a:gd name="connsiteY7" fmla="*/ 600502 h 2142699"/>
              <a:gd name="connsiteX8" fmla="*/ 3275463 w 3275463"/>
              <a:gd name="connsiteY8" fmla="*/ 0 h 214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5463" h="2142699">
                <a:moveTo>
                  <a:pt x="3275463" y="0"/>
                </a:moveTo>
                <a:lnTo>
                  <a:pt x="2715904" y="1692323"/>
                </a:lnTo>
                <a:lnTo>
                  <a:pt x="2156346" y="1719618"/>
                </a:lnTo>
                <a:lnTo>
                  <a:pt x="1542197" y="2060812"/>
                </a:lnTo>
                <a:lnTo>
                  <a:pt x="1201003" y="2115403"/>
                </a:lnTo>
                <a:lnTo>
                  <a:pt x="477671" y="2142699"/>
                </a:lnTo>
                <a:lnTo>
                  <a:pt x="81886" y="2074460"/>
                </a:lnTo>
                <a:lnTo>
                  <a:pt x="0" y="600502"/>
                </a:lnTo>
                <a:lnTo>
                  <a:pt x="3275463" y="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5090615" y="3125337"/>
            <a:ext cx="2893325" cy="2920621"/>
          </a:xfrm>
          <a:custGeom>
            <a:avLst/>
            <a:gdLst>
              <a:gd name="connsiteX0" fmla="*/ 2893325 w 2893325"/>
              <a:gd name="connsiteY0" fmla="*/ 0 h 2920621"/>
              <a:gd name="connsiteX1" fmla="*/ 2593075 w 2893325"/>
              <a:gd name="connsiteY1" fmla="*/ 1064526 h 2920621"/>
              <a:gd name="connsiteX2" fmla="*/ 2224585 w 2893325"/>
              <a:gd name="connsiteY2" fmla="*/ 1160060 h 2920621"/>
              <a:gd name="connsiteX3" fmla="*/ 2320119 w 2893325"/>
              <a:gd name="connsiteY3" fmla="*/ 1323833 h 2920621"/>
              <a:gd name="connsiteX4" fmla="*/ 2320119 w 2893325"/>
              <a:gd name="connsiteY4" fmla="*/ 1405720 h 2920621"/>
              <a:gd name="connsiteX5" fmla="*/ 2306472 w 2893325"/>
              <a:gd name="connsiteY5" fmla="*/ 1473959 h 2920621"/>
              <a:gd name="connsiteX6" fmla="*/ 2251881 w 2893325"/>
              <a:gd name="connsiteY6" fmla="*/ 1514902 h 2920621"/>
              <a:gd name="connsiteX7" fmla="*/ 2251881 w 2893325"/>
              <a:gd name="connsiteY7" fmla="*/ 1569493 h 2920621"/>
              <a:gd name="connsiteX8" fmla="*/ 2251881 w 2893325"/>
              <a:gd name="connsiteY8" fmla="*/ 1569493 h 2920621"/>
              <a:gd name="connsiteX9" fmla="*/ 2415654 w 2893325"/>
              <a:gd name="connsiteY9" fmla="*/ 1692323 h 2920621"/>
              <a:gd name="connsiteX10" fmla="*/ 2224585 w 2893325"/>
              <a:gd name="connsiteY10" fmla="*/ 1856096 h 2920621"/>
              <a:gd name="connsiteX11" fmla="*/ 2224585 w 2893325"/>
              <a:gd name="connsiteY11" fmla="*/ 1951630 h 2920621"/>
              <a:gd name="connsiteX12" fmla="*/ 2101755 w 2893325"/>
              <a:gd name="connsiteY12" fmla="*/ 2374711 h 2920621"/>
              <a:gd name="connsiteX13" fmla="*/ 1992573 w 2893325"/>
              <a:gd name="connsiteY13" fmla="*/ 2511188 h 2920621"/>
              <a:gd name="connsiteX14" fmla="*/ 1419367 w 2893325"/>
              <a:gd name="connsiteY14" fmla="*/ 2470245 h 2920621"/>
              <a:gd name="connsiteX15" fmla="*/ 1023582 w 2893325"/>
              <a:gd name="connsiteY15" fmla="*/ 2647666 h 2920621"/>
              <a:gd name="connsiteX16" fmla="*/ 777922 w 2893325"/>
              <a:gd name="connsiteY16" fmla="*/ 2852382 h 2920621"/>
              <a:gd name="connsiteX17" fmla="*/ 723331 w 2893325"/>
              <a:gd name="connsiteY17" fmla="*/ 2906973 h 2920621"/>
              <a:gd name="connsiteX18" fmla="*/ 491319 w 2893325"/>
              <a:gd name="connsiteY18" fmla="*/ 2920621 h 2920621"/>
              <a:gd name="connsiteX19" fmla="*/ 423081 w 2893325"/>
              <a:gd name="connsiteY19" fmla="*/ 2402006 h 2920621"/>
              <a:gd name="connsiteX20" fmla="*/ 423081 w 2893325"/>
              <a:gd name="connsiteY20" fmla="*/ 2060812 h 2920621"/>
              <a:gd name="connsiteX21" fmla="*/ 136478 w 2893325"/>
              <a:gd name="connsiteY21" fmla="*/ 2074460 h 2920621"/>
              <a:gd name="connsiteX22" fmla="*/ 0 w 2893325"/>
              <a:gd name="connsiteY22" fmla="*/ 409433 h 2920621"/>
              <a:gd name="connsiteX23" fmla="*/ 259307 w 2893325"/>
              <a:gd name="connsiteY23" fmla="*/ 382138 h 292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93325" h="2920621">
                <a:moveTo>
                  <a:pt x="2893325" y="0"/>
                </a:moveTo>
                <a:lnTo>
                  <a:pt x="2593075" y="1064526"/>
                </a:lnTo>
                <a:lnTo>
                  <a:pt x="2224585" y="1160060"/>
                </a:lnTo>
                <a:lnTo>
                  <a:pt x="2320119" y="1323833"/>
                </a:lnTo>
                <a:lnTo>
                  <a:pt x="2320119" y="1405720"/>
                </a:lnTo>
                <a:lnTo>
                  <a:pt x="2306472" y="1473959"/>
                </a:lnTo>
                <a:lnTo>
                  <a:pt x="2251881" y="1514902"/>
                </a:lnTo>
                <a:lnTo>
                  <a:pt x="2251881" y="1569493"/>
                </a:lnTo>
                <a:lnTo>
                  <a:pt x="2251881" y="1569493"/>
                </a:lnTo>
                <a:lnTo>
                  <a:pt x="2415654" y="1692323"/>
                </a:lnTo>
                <a:lnTo>
                  <a:pt x="2224585" y="1856096"/>
                </a:lnTo>
                <a:lnTo>
                  <a:pt x="2224585" y="1951630"/>
                </a:lnTo>
                <a:lnTo>
                  <a:pt x="2101755" y="2374711"/>
                </a:lnTo>
                <a:lnTo>
                  <a:pt x="1992573" y="2511188"/>
                </a:lnTo>
                <a:lnTo>
                  <a:pt x="1419367" y="2470245"/>
                </a:lnTo>
                <a:lnTo>
                  <a:pt x="1023582" y="2647666"/>
                </a:lnTo>
                <a:lnTo>
                  <a:pt x="777922" y="2852382"/>
                </a:lnTo>
                <a:lnTo>
                  <a:pt x="723331" y="2906973"/>
                </a:lnTo>
                <a:lnTo>
                  <a:pt x="491319" y="2920621"/>
                </a:lnTo>
                <a:lnTo>
                  <a:pt x="423081" y="2402006"/>
                </a:lnTo>
                <a:lnTo>
                  <a:pt x="423081" y="2060812"/>
                </a:lnTo>
                <a:lnTo>
                  <a:pt x="136478" y="2074460"/>
                </a:lnTo>
                <a:lnTo>
                  <a:pt x="0" y="409433"/>
                </a:lnTo>
                <a:lnTo>
                  <a:pt x="259307" y="382138"/>
                </a:lnTo>
              </a:path>
            </a:pathLst>
          </a:custGeom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8065827" y="2934269"/>
            <a:ext cx="982639" cy="409432"/>
          </a:xfrm>
          <a:custGeom>
            <a:avLst/>
            <a:gdLst>
              <a:gd name="connsiteX0" fmla="*/ 0 w 982639"/>
              <a:gd name="connsiteY0" fmla="*/ 0 h 409432"/>
              <a:gd name="connsiteX1" fmla="*/ 982639 w 982639"/>
              <a:gd name="connsiteY1" fmla="*/ 409432 h 409432"/>
              <a:gd name="connsiteX2" fmla="*/ 982639 w 982639"/>
              <a:gd name="connsiteY2" fmla="*/ 409432 h 40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2639" h="409432">
                <a:moveTo>
                  <a:pt x="0" y="0"/>
                </a:moveTo>
                <a:lnTo>
                  <a:pt x="982639" y="409432"/>
                </a:lnTo>
                <a:lnTo>
                  <a:pt x="982639" y="409432"/>
                </a:lnTo>
              </a:path>
            </a:pathLst>
          </a:custGeom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7219666" y="5445457"/>
            <a:ext cx="1828800" cy="559558"/>
          </a:xfrm>
          <a:custGeom>
            <a:avLst/>
            <a:gdLst>
              <a:gd name="connsiteX0" fmla="*/ 0 w 1828800"/>
              <a:gd name="connsiteY0" fmla="*/ 68239 h 559558"/>
              <a:gd name="connsiteX1" fmla="*/ 218364 w 1828800"/>
              <a:gd name="connsiteY1" fmla="*/ 81886 h 559558"/>
              <a:gd name="connsiteX2" fmla="*/ 313898 w 1828800"/>
              <a:gd name="connsiteY2" fmla="*/ 191068 h 559558"/>
              <a:gd name="connsiteX3" fmla="*/ 395785 w 1828800"/>
              <a:gd name="connsiteY3" fmla="*/ 218364 h 559558"/>
              <a:gd name="connsiteX4" fmla="*/ 614149 w 1828800"/>
              <a:gd name="connsiteY4" fmla="*/ 177421 h 559558"/>
              <a:gd name="connsiteX5" fmla="*/ 805218 w 1828800"/>
              <a:gd name="connsiteY5" fmla="*/ 95534 h 559558"/>
              <a:gd name="connsiteX6" fmla="*/ 955343 w 1828800"/>
              <a:gd name="connsiteY6" fmla="*/ 40943 h 559558"/>
              <a:gd name="connsiteX7" fmla="*/ 1132764 w 1828800"/>
              <a:gd name="connsiteY7" fmla="*/ 0 h 559558"/>
              <a:gd name="connsiteX8" fmla="*/ 1255594 w 1828800"/>
              <a:gd name="connsiteY8" fmla="*/ 27295 h 559558"/>
              <a:gd name="connsiteX9" fmla="*/ 1337480 w 1828800"/>
              <a:gd name="connsiteY9" fmla="*/ 95534 h 559558"/>
              <a:gd name="connsiteX10" fmla="*/ 1378424 w 1828800"/>
              <a:gd name="connsiteY10" fmla="*/ 191068 h 559558"/>
              <a:gd name="connsiteX11" fmla="*/ 1378424 w 1828800"/>
              <a:gd name="connsiteY11" fmla="*/ 300250 h 559558"/>
              <a:gd name="connsiteX12" fmla="*/ 1555844 w 1828800"/>
              <a:gd name="connsiteY12" fmla="*/ 450376 h 559558"/>
              <a:gd name="connsiteX13" fmla="*/ 1705970 w 1828800"/>
              <a:gd name="connsiteY13" fmla="*/ 464024 h 559558"/>
              <a:gd name="connsiteX14" fmla="*/ 1828800 w 1828800"/>
              <a:gd name="connsiteY14" fmla="*/ 559558 h 559558"/>
              <a:gd name="connsiteX15" fmla="*/ 1828800 w 1828800"/>
              <a:gd name="connsiteY15" fmla="*/ 559558 h 55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8800" h="559558">
                <a:moveTo>
                  <a:pt x="0" y="68239"/>
                </a:moveTo>
                <a:lnTo>
                  <a:pt x="218364" y="81886"/>
                </a:lnTo>
                <a:lnTo>
                  <a:pt x="313898" y="191068"/>
                </a:lnTo>
                <a:lnTo>
                  <a:pt x="395785" y="218364"/>
                </a:lnTo>
                <a:lnTo>
                  <a:pt x="614149" y="177421"/>
                </a:lnTo>
                <a:lnTo>
                  <a:pt x="805218" y="95534"/>
                </a:lnTo>
                <a:lnTo>
                  <a:pt x="955343" y="40943"/>
                </a:lnTo>
                <a:lnTo>
                  <a:pt x="1132764" y="0"/>
                </a:lnTo>
                <a:lnTo>
                  <a:pt x="1255594" y="27295"/>
                </a:lnTo>
                <a:lnTo>
                  <a:pt x="1337480" y="95534"/>
                </a:lnTo>
                <a:lnTo>
                  <a:pt x="1378424" y="191068"/>
                </a:lnTo>
                <a:lnTo>
                  <a:pt x="1378424" y="300250"/>
                </a:lnTo>
                <a:lnTo>
                  <a:pt x="1555844" y="450376"/>
                </a:lnTo>
                <a:lnTo>
                  <a:pt x="1705970" y="464024"/>
                </a:lnTo>
                <a:lnTo>
                  <a:pt x="1828800" y="559558"/>
                </a:lnTo>
                <a:lnTo>
                  <a:pt x="1828800" y="559558"/>
                </a:lnTo>
              </a:path>
            </a:pathLst>
          </a:custGeom>
          <a:ln w="63500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CA" sz="2400" b="0" i="0" u="none" strike="noStrike" cap="none" normalizeH="0" baseline="0" smtClean="0">
              <a:ln>
                <a:noFill/>
              </a:ln>
              <a:solidFill>
                <a:srgbClr val="0033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5446634" y="4067507"/>
            <a:ext cx="17457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200" dirty="0" smtClean="0">
                <a:solidFill>
                  <a:schemeClr val="tx1"/>
                </a:solidFill>
                <a:latin typeface="Arial" charset="0"/>
              </a:rPr>
              <a:t>Mississauga</a:t>
            </a:r>
            <a:endParaRPr lang="en-US" sz="2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7703461" y="4434974"/>
            <a:ext cx="14083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200" dirty="0" smtClean="0">
                <a:solidFill>
                  <a:schemeClr val="tx1"/>
                </a:solidFill>
                <a:latin typeface="Arial" charset="0"/>
              </a:rPr>
              <a:t>Toronto</a:t>
            </a:r>
            <a:endParaRPr lang="en-US" sz="2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5500048" y="2443892"/>
            <a:ext cx="267496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2200" dirty="0" smtClean="0">
                <a:solidFill>
                  <a:schemeClr val="tx1"/>
                </a:solidFill>
                <a:latin typeface="Arial" charset="0"/>
              </a:rPr>
              <a:t>Brampton</a:t>
            </a:r>
            <a:endParaRPr lang="en-US" sz="2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429273" y="5655412"/>
            <a:ext cx="17457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CA" sz="1600" dirty="0" smtClean="0">
                <a:solidFill>
                  <a:schemeClr val="tx1"/>
                </a:solidFill>
                <a:latin typeface="Arial" charset="0"/>
              </a:rPr>
              <a:t>Lake Ontario</a:t>
            </a: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489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en-CA" sz="4000" dirty="0" smtClean="0">
                <a:latin typeface="+mn-lt"/>
              </a:rPr>
              <a:t>Overland flooding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" t="1786" r="4030" b="1276"/>
          <a:stretch/>
        </p:blipFill>
        <p:spPr bwMode="auto">
          <a:xfrm>
            <a:off x="0" y="1637734"/>
            <a:ext cx="9150016" cy="461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76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en-CA" sz="4000" dirty="0" smtClean="0">
                <a:latin typeface="+mn-lt"/>
              </a:rPr>
              <a:t>Infiltration flooding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t="1820" r="5296" b="1961"/>
          <a:stretch/>
        </p:blipFill>
        <p:spPr bwMode="auto">
          <a:xfrm>
            <a:off x="1" y="1637731"/>
            <a:ext cx="9144000" cy="45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082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>
              <a:defRPr/>
            </a:pPr>
            <a:r>
              <a:rPr lang="en-CA" sz="4000" dirty="0" smtClean="0">
                <a:latin typeface="+mn-lt"/>
              </a:rPr>
              <a:t>Infrastructure-related flooding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1697" r="5168" b="1639"/>
          <a:stretch/>
        </p:blipFill>
        <p:spPr bwMode="auto">
          <a:xfrm>
            <a:off x="13639" y="1651373"/>
            <a:ext cx="9135140" cy="4612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776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Urban flood risk reduction for non-engineered structures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00808"/>
            <a:ext cx="8227639" cy="4114800"/>
          </a:xfrm>
        </p:spPr>
        <p:txBody>
          <a:bodyPr/>
          <a:lstStyle/>
          <a:p>
            <a:r>
              <a:rPr lang="en-CA" sz="2400" dirty="0" smtClean="0"/>
              <a:t>Each type of flooding requires specific risk reduction measures</a:t>
            </a:r>
          </a:p>
          <a:p>
            <a:pPr lvl="1"/>
            <a:r>
              <a:rPr lang="en-CA" sz="2000" b="1" dirty="0" smtClean="0"/>
              <a:t>Overland flood </a:t>
            </a:r>
            <a:r>
              <a:rPr lang="en-CA" sz="2000" dirty="0" smtClean="0"/>
              <a:t>– overland flow routes, lot grading, height of building openings above-grade</a:t>
            </a:r>
          </a:p>
          <a:p>
            <a:pPr lvl="1"/>
            <a:r>
              <a:rPr lang="en-CA" sz="2000" b="1" dirty="0" smtClean="0"/>
              <a:t>Infiltration flood </a:t>
            </a:r>
            <a:r>
              <a:rPr lang="en-CA" sz="2000" dirty="0" smtClean="0"/>
              <a:t>– waterproofing membranes, lot grading, foundation drainage, sealing of cracks</a:t>
            </a:r>
          </a:p>
          <a:p>
            <a:pPr lvl="1"/>
            <a:r>
              <a:rPr lang="en-CA" sz="2000" b="1" dirty="0" smtClean="0"/>
              <a:t>Infrastructure flood </a:t>
            </a:r>
            <a:r>
              <a:rPr lang="en-CA" sz="2000" dirty="0" smtClean="0"/>
              <a:t>– removal of excess water from municipal systems, check valves in sewer connections</a:t>
            </a:r>
          </a:p>
          <a:p>
            <a:pPr lvl="1"/>
            <a:endParaRPr lang="en-CA" sz="2000" dirty="0"/>
          </a:p>
          <a:p>
            <a:r>
              <a:rPr lang="en-CA" sz="2200" i="1" dirty="0" smtClean="0"/>
              <a:t>What was the mechanism of damage?</a:t>
            </a:r>
          </a:p>
          <a:p>
            <a:pPr lvl="1"/>
            <a:r>
              <a:rPr lang="en-CA" sz="2000" dirty="0" smtClean="0"/>
              <a:t>Hazard definitions frequently used in disaster databases are not specific enough (e.g., “storm,” “flood,” “thunderstorm,” “hurricane,” etc.)</a:t>
            </a:r>
          </a:p>
          <a:p>
            <a:pPr lvl="1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300684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Building/Plumbing Codes in Canada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209" y="2028360"/>
            <a:ext cx="4485563" cy="4114800"/>
          </a:xfrm>
        </p:spPr>
        <p:txBody>
          <a:bodyPr/>
          <a:lstStyle/>
          <a:p>
            <a:r>
              <a:rPr lang="en-CA" sz="2400" dirty="0" smtClean="0"/>
              <a:t>National level: Model codes</a:t>
            </a:r>
          </a:p>
          <a:p>
            <a:endParaRPr lang="en-CA" sz="2400" dirty="0" smtClean="0"/>
          </a:p>
          <a:p>
            <a:r>
              <a:rPr lang="en-CA" sz="2400" dirty="0" smtClean="0"/>
              <a:t>Provincial level: Adopt model codes, slight modification</a:t>
            </a:r>
          </a:p>
          <a:p>
            <a:endParaRPr lang="en-CA" sz="2400" dirty="0" smtClean="0"/>
          </a:p>
          <a:p>
            <a:r>
              <a:rPr lang="en-CA" sz="2400" dirty="0" smtClean="0"/>
              <a:t>Local/municipal level: Provincial code interpretation and implementation</a:t>
            </a:r>
            <a:endParaRPr lang="en-US" sz="2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171" y="1277132"/>
            <a:ext cx="3720542" cy="48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9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9928"/>
            <a:ext cx="8610600" cy="1143000"/>
          </a:xfrm>
        </p:spPr>
        <p:txBody>
          <a:bodyPr/>
          <a:lstStyle/>
          <a:p>
            <a:pPr algn="l"/>
            <a:r>
              <a:rPr lang="en-CA" sz="4000" i="1" dirty="0" smtClean="0">
                <a:latin typeface="+mn-lt"/>
              </a:rPr>
              <a:t>Specific </a:t>
            </a:r>
            <a:r>
              <a:rPr lang="en-CA" sz="4000" dirty="0" smtClean="0">
                <a:latin typeface="+mn-lt"/>
              </a:rPr>
              <a:t>code submissions for </a:t>
            </a:r>
            <a:r>
              <a:rPr lang="en-CA" sz="4000" i="1" dirty="0" smtClean="0">
                <a:latin typeface="+mn-lt"/>
              </a:rPr>
              <a:t>specific </a:t>
            </a:r>
            <a:r>
              <a:rPr lang="en-CA" sz="4000" dirty="0" smtClean="0">
                <a:latin typeface="+mn-lt"/>
              </a:rPr>
              <a:t>building failures</a:t>
            </a:r>
            <a:endParaRPr lang="en-CA" sz="4000" i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406731"/>
              </p:ext>
            </p:extLst>
          </p:nvPr>
        </p:nvGraphicFramePr>
        <p:xfrm>
          <a:off x="4572000" y="1706211"/>
          <a:ext cx="4248472" cy="4531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</a:tblGrid>
              <a:tr h="408386">
                <a:tc>
                  <a:txBody>
                    <a:bodyPr/>
                    <a:lstStyle/>
                    <a:p>
                      <a:r>
                        <a:rPr lang="en-CA" dirty="0" smtClean="0"/>
                        <a:t>2012</a:t>
                      </a:r>
                      <a:r>
                        <a:rPr lang="en-CA" baseline="0" dirty="0" smtClean="0"/>
                        <a:t> NBC/NPC submissions</a:t>
                      </a:r>
                      <a:endParaRPr lang="en-CA" dirty="0"/>
                    </a:p>
                  </a:txBody>
                  <a:tcPr/>
                </a:tc>
              </a:tr>
              <a:tr h="81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smtClean="0"/>
                        <a:t>Clarify</a:t>
                      </a:r>
                      <a:r>
                        <a:rPr lang="en-CA" sz="2200" baseline="0" dirty="0" smtClean="0"/>
                        <a:t> sewer backflow protection requirement</a:t>
                      </a:r>
                      <a:endParaRPr lang="en-CA" sz="2200" b="1" dirty="0" smtClean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8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smtClean="0"/>
                        <a:t>Align wall and roof sheathing fastening requirements</a:t>
                      </a:r>
                      <a:endParaRPr lang="en-C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4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 smtClean="0"/>
                        <a:t>Bracing to resist lateral</a:t>
                      </a:r>
                      <a:r>
                        <a:rPr lang="en-CA" sz="2200" b="0" baseline="0" dirty="0" smtClean="0"/>
                        <a:t> wind loads</a:t>
                      </a:r>
                      <a:endParaRPr lang="en-CA" sz="22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20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 smtClean="0"/>
                        <a:t>Clarify connection of foundation drainage to sanitary/storm</a:t>
                      </a:r>
                      <a:endParaRPr lang="en-CA" sz="2200" b="0" dirty="0" smtClean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8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dirty="0" smtClean="0"/>
                        <a:t>Clarification of requirements for anchoring</a:t>
                      </a:r>
                      <a:r>
                        <a:rPr lang="en-CA" sz="2200" baseline="0" dirty="0" smtClean="0"/>
                        <a:t> columns and posts</a:t>
                      </a:r>
                      <a:endParaRPr lang="en-CA" sz="2200" b="1" dirty="0" smtClean="0">
                        <a:solidFill>
                          <a:schemeClr val="bg2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" name="Picture 2" descr="Y:\Personal\Sewer Backup &amp; Flooding\London - Sherwood Park Area Review\Development stuff\Survey\BW Valv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4" t="8388" r="12926" b="21021"/>
          <a:stretch/>
        </p:blipFill>
        <p:spPr bwMode="auto">
          <a:xfrm>
            <a:off x="959233" y="1238020"/>
            <a:ext cx="2712667" cy="199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 bwMode="auto">
          <a:xfrm flipH="1" flipV="1">
            <a:off x="3032829" y="2337909"/>
            <a:ext cx="1611179" cy="299004"/>
          </a:xfrm>
          <a:prstGeom prst="straightConnector1">
            <a:avLst/>
          </a:prstGeom>
          <a:gradFill rotWithShape="0">
            <a:gsLst>
              <a:gs pos="0">
                <a:srgbClr val="99CCFF"/>
              </a:gs>
              <a:gs pos="100000">
                <a:srgbClr val="FFFFCC"/>
              </a:gs>
            </a:gsLst>
            <a:lin ang="5400000" scaled="1"/>
          </a:gradFill>
          <a:ln w="635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9" name="Picture 28" descr="C:\Users\rvanstra\Documents\2008 BSC\projects\11049 ICRL\2013 NBC Code Change Requests\9.23.3.5 Sheathing Nails\IMG_3159_53Burnhave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37909"/>
            <a:ext cx="2339752" cy="2027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Straight Arrow Connector 29"/>
          <p:cNvCxnSpPr/>
          <p:nvPr/>
        </p:nvCxnSpPr>
        <p:spPr bwMode="auto">
          <a:xfrm flipH="1" flipV="1">
            <a:off x="2315566" y="3237696"/>
            <a:ext cx="2184426" cy="137108"/>
          </a:xfrm>
          <a:prstGeom prst="straightConnector1">
            <a:avLst/>
          </a:prstGeom>
          <a:gradFill rotWithShape="0">
            <a:gsLst>
              <a:gs pos="0">
                <a:srgbClr val="99CCFF"/>
              </a:gs>
              <a:gs pos="100000">
                <a:srgbClr val="FFFFCC"/>
              </a:gs>
            </a:gsLst>
            <a:lin ang="5400000" scaled="1"/>
          </a:gradFill>
          <a:ln w="635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31" name="Picture 5" descr="storms-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31593"/>
            <a:ext cx="1728192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/>
          <p:nvPr/>
        </p:nvCxnSpPr>
        <p:spPr bwMode="auto">
          <a:xfrm flipH="1">
            <a:off x="3527884" y="4195689"/>
            <a:ext cx="972108" cy="120407"/>
          </a:xfrm>
          <a:prstGeom prst="straightConnector1">
            <a:avLst/>
          </a:prstGeom>
          <a:gradFill rotWithShape="0">
            <a:gsLst>
              <a:gs pos="0">
                <a:srgbClr val="99CCFF"/>
              </a:gs>
              <a:gs pos="100000">
                <a:srgbClr val="FFFFCC"/>
              </a:gs>
            </a:gsLst>
            <a:lin ang="5400000" scaled="1"/>
          </a:gradFill>
          <a:ln w="635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33" name="Picture 2" descr="C:\Users\Tracy Waddington\Desktop\Backed up blackberry pics April 2013\IMG-20130416-008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6" b="20081"/>
          <a:stretch/>
        </p:blipFill>
        <p:spPr bwMode="auto">
          <a:xfrm>
            <a:off x="398470" y="3487995"/>
            <a:ext cx="3129413" cy="211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 bwMode="auto">
          <a:xfrm flipH="1">
            <a:off x="3347864" y="4950918"/>
            <a:ext cx="1152128" cy="111108"/>
          </a:xfrm>
          <a:prstGeom prst="straightConnector1">
            <a:avLst/>
          </a:prstGeom>
          <a:gradFill rotWithShape="0">
            <a:gsLst>
              <a:gs pos="0">
                <a:srgbClr val="99CCFF"/>
              </a:gs>
              <a:gs pos="100000">
                <a:srgbClr val="FFFFCC"/>
              </a:gs>
            </a:gsLst>
            <a:lin ang="5400000" scaled="1"/>
          </a:gradFill>
          <a:ln w="635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74804"/>
            <a:ext cx="2364171" cy="3152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6" name="Straight Arrow Connector 35"/>
          <p:cNvCxnSpPr/>
          <p:nvPr/>
        </p:nvCxnSpPr>
        <p:spPr bwMode="auto">
          <a:xfrm flipH="1">
            <a:off x="2627784" y="5877272"/>
            <a:ext cx="1872208" cy="357159"/>
          </a:xfrm>
          <a:prstGeom prst="straightConnector1">
            <a:avLst/>
          </a:prstGeom>
          <a:gradFill rotWithShape="0">
            <a:gsLst>
              <a:gs pos="0">
                <a:srgbClr val="99CCFF"/>
              </a:gs>
              <a:gs pos="100000">
                <a:srgbClr val="FFFFCC"/>
              </a:gs>
            </a:gsLst>
            <a:lin ang="5400000" scaled="1"/>
          </a:gradFill>
          <a:ln w="635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13176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Introduction/Context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901826"/>
            <a:ext cx="8534399" cy="4114800"/>
          </a:xfrm>
        </p:spPr>
        <p:txBody>
          <a:bodyPr/>
          <a:lstStyle/>
          <a:p>
            <a:r>
              <a:rPr lang="en-CA" sz="2300" dirty="0">
                <a:ea typeface="Calibri"/>
                <a:cs typeface="Times New Roman"/>
              </a:rPr>
              <a:t>Representing CAS for Paul Kovacs, member of the Societal and Economic Research and Applications Working Group (SERA WG) of the World Weather Research Programme (WWRP</a:t>
            </a:r>
            <a:r>
              <a:rPr lang="en-CA" sz="2300" dirty="0" smtClean="0">
                <a:ea typeface="Calibri"/>
                <a:cs typeface="Times New Roman"/>
              </a:rPr>
              <a:t>)</a:t>
            </a:r>
          </a:p>
          <a:p>
            <a:endParaRPr lang="en-CA" sz="2300" dirty="0" smtClean="0">
              <a:ea typeface="Calibri"/>
              <a:cs typeface="Times New Roman"/>
            </a:endParaRPr>
          </a:p>
          <a:p>
            <a:r>
              <a:rPr lang="en-CA" sz="2300" dirty="0" smtClean="0">
                <a:ea typeface="Calibri"/>
                <a:cs typeface="Times New Roman"/>
              </a:rPr>
              <a:t>Presentation illustrates potential contributions from WWRP  </a:t>
            </a:r>
            <a:r>
              <a:rPr lang="en-CA" sz="2300" dirty="0">
                <a:ea typeface="Calibri"/>
                <a:cs typeface="Times New Roman"/>
              </a:rPr>
              <a:t>and that of SERA and its members’ </a:t>
            </a:r>
            <a:r>
              <a:rPr lang="en-CA" sz="2300" dirty="0" smtClean="0">
                <a:ea typeface="Calibri"/>
                <a:cs typeface="Times New Roman"/>
              </a:rPr>
              <a:t>partners/networks</a:t>
            </a:r>
          </a:p>
          <a:p>
            <a:endParaRPr lang="en-CA" sz="2300" dirty="0" smtClean="0">
              <a:cs typeface="Times New Roman"/>
            </a:endParaRPr>
          </a:p>
          <a:p>
            <a:r>
              <a:rPr lang="en-CA" sz="2300" dirty="0" smtClean="0">
                <a:cs typeface="Times New Roman"/>
              </a:rPr>
              <a:t>More detail will be provided to DRR following the meeting and after further consultation with WWRP WGs</a:t>
            </a:r>
          </a:p>
        </p:txBody>
      </p:sp>
    </p:spTree>
    <p:extLst>
      <p:ext uri="{BB962C8B-B14F-4D97-AF65-F5344CB8AC3E}">
        <p14:creationId xmlns:p14="http://schemas.microsoft.com/office/powerpoint/2010/main" val="254578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Policy-holder level claims data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2" y="1363926"/>
            <a:ext cx="5406187" cy="4114800"/>
          </a:xfrm>
        </p:spPr>
        <p:txBody>
          <a:bodyPr/>
          <a:lstStyle/>
          <a:p>
            <a:r>
              <a:rPr lang="en-CA" sz="2400" dirty="0" smtClean="0"/>
              <a:t>Entered into databases using Kind of Loss Codes</a:t>
            </a:r>
          </a:p>
          <a:p>
            <a:pPr lvl="1"/>
            <a:r>
              <a:rPr lang="en-CA" sz="2000" dirty="0" smtClean="0"/>
              <a:t>Fire – </a:t>
            </a:r>
            <a:r>
              <a:rPr lang="en-CA" sz="2000" i="1" dirty="0" smtClean="0"/>
              <a:t>combined</a:t>
            </a:r>
            <a:r>
              <a:rPr lang="en-CA" sz="2000" dirty="0" smtClean="0"/>
              <a:t> structural, wildland</a:t>
            </a:r>
          </a:p>
          <a:p>
            <a:pPr lvl="2"/>
            <a:r>
              <a:rPr lang="en-CA" sz="1800" dirty="0" smtClean="0"/>
              <a:t>Buildings 	</a:t>
            </a:r>
            <a:r>
              <a:rPr lang="en-CA" sz="1800" b="1" dirty="0" smtClean="0"/>
              <a:t>10</a:t>
            </a:r>
            <a:endParaRPr lang="en-CA" sz="1800" dirty="0"/>
          </a:p>
          <a:p>
            <a:pPr lvl="2"/>
            <a:r>
              <a:rPr lang="en-CA" sz="1800" dirty="0" smtClean="0"/>
              <a:t>Contents 	</a:t>
            </a:r>
            <a:r>
              <a:rPr lang="en-CA" sz="1800" b="1" dirty="0" smtClean="0"/>
              <a:t>11</a:t>
            </a:r>
            <a:endParaRPr lang="en-CA" sz="1800" dirty="0" smtClean="0"/>
          </a:p>
          <a:p>
            <a:pPr lvl="1"/>
            <a:r>
              <a:rPr lang="en-CA" sz="2000" dirty="0" smtClean="0"/>
              <a:t>Windstorm/hail – </a:t>
            </a:r>
            <a:r>
              <a:rPr lang="en-CA" sz="2000" i="1" dirty="0" smtClean="0"/>
              <a:t>combined</a:t>
            </a:r>
            <a:r>
              <a:rPr lang="en-CA" sz="2000" dirty="0" smtClean="0"/>
              <a:t> reporting</a:t>
            </a:r>
          </a:p>
          <a:p>
            <a:pPr lvl="2"/>
            <a:r>
              <a:rPr lang="en-CA" sz="1800" dirty="0" smtClean="0"/>
              <a:t>Buildings 	</a:t>
            </a:r>
            <a:r>
              <a:rPr lang="en-CA" sz="1800" b="1" dirty="0" smtClean="0"/>
              <a:t>20</a:t>
            </a:r>
            <a:endParaRPr lang="en-CA" sz="1800" dirty="0" smtClean="0"/>
          </a:p>
          <a:p>
            <a:pPr lvl="2"/>
            <a:r>
              <a:rPr lang="en-CA" sz="1800" dirty="0" smtClean="0"/>
              <a:t>Contents 	</a:t>
            </a:r>
            <a:r>
              <a:rPr lang="en-CA" sz="1800" b="1" dirty="0" smtClean="0"/>
              <a:t>21</a:t>
            </a:r>
            <a:endParaRPr lang="en-CA" sz="1800" dirty="0" smtClean="0"/>
          </a:p>
          <a:p>
            <a:pPr lvl="2"/>
            <a:r>
              <a:rPr lang="en-CA" sz="1800" dirty="0" smtClean="0"/>
              <a:t>Special 	</a:t>
            </a:r>
            <a:r>
              <a:rPr lang="en-CA" sz="1800" b="1" dirty="0" smtClean="0"/>
              <a:t>29</a:t>
            </a:r>
            <a:endParaRPr lang="en-CA" sz="1800" dirty="0" smtClean="0"/>
          </a:p>
          <a:p>
            <a:pPr lvl="1"/>
            <a:r>
              <a:rPr lang="en-CA" sz="2000" dirty="0" smtClean="0"/>
              <a:t>Water damage – </a:t>
            </a:r>
            <a:r>
              <a:rPr lang="en-CA" sz="2000" i="1" dirty="0" smtClean="0"/>
              <a:t>combined</a:t>
            </a:r>
            <a:r>
              <a:rPr lang="en-CA" sz="2000" dirty="0" smtClean="0"/>
              <a:t> reporting</a:t>
            </a:r>
          </a:p>
          <a:p>
            <a:pPr lvl="2"/>
            <a:r>
              <a:rPr lang="en-CA" sz="1800" dirty="0" smtClean="0"/>
              <a:t>Buildings 	</a:t>
            </a:r>
            <a:r>
              <a:rPr lang="en-CA" sz="1800" b="1" dirty="0" smtClean="0"/>
              <a:t>30</a:t>
            </a:r>
            <a:endParaRPr lang="en-CA" sz="1800" dirty="0" smtClean="0"/>
          </a:p>
          <a:p>
            <a:pPr lvl="2"/>
            <a:r>
              <a:rPr lang="en-CA" sz="1800" dirty="0" smtClean="0"/>
              <a:t>Contents 	</a:t>
            </a:r>
            <a:r>
              <a:rPr lang="en-CA" sz="1800" b="1" dirty="0" smtClean="0"/>
              <a:t>31</a:t>
            </a:r>
            <a:endParaRPr lang="en-CA" sz="1800" dirty="0" smtClean="0"/>
          </a:p>
          <a:p>
            <a:pPr lvl="2"/>
            <a:r>
              <a:rPr lang="en-CA" sz="1800" dirty="0" smtClean="0"/>
              <a:t>Special (including flood, sewer backup, etc.) 		</a:t>
            </a:r>
            <a:r>
              <a:rPr lang="en-CA" sz="1800" b="1" dirty="0" smtClean="0"/>
              <a:t>39</a:t>
            </a:r>
            <a:endParaRPr lang="en-CA" sz="1800" dirty="0"/>
          </a:p>
        </p:txBody>
      </p:sp>
      <p:pic>
        <p:nvPicPr>
          <p:cNvPr id="4" name="Picture 3" descr="C:\Users\rvanstra\Documents\2008 BSC\projects\11049 ICRL\2013 NBC Code Change Requests\9.23.3.5 Sheathing Nails\IMG_3159_53Burnhav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642" y="1577926"/>
            <a:ext cx="2592431" cy="262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65967" y="4329644"/>
            <a:ext cx="2749433" cy="22981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CA" sz="2200" kern="0" dirty="0" smtClean="0"/>
              <a:t>80% of insured losses can result from water penetration during wind storms – what was the mechanism of damage?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CA" kern="0" dirty="0" smtClean="0"/>
          </a:p>
          <a:p>
            <a:pPr>
              <a:lnSpc>
                <a:spcPct val="90000"/>
              </a:lnSpc>
            </a:pPr>
            <a:endParaRPr lang="en-US" kern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321485" y="3926033"/>
            <a:ext cx="2438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200" dirty="0" smtClean="0">
                <a:solidFill>
                  <a:schemeClr val="bg1"/>
                </a:solidFill>
                <a:latin typeface="+mn-lt"/>
              </a:rPr>
              <a:t>G. Kopp, UWO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0897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8021" y="284748"/>
            <a:ext cx="4892842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Other data issues in Canada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8022" y="2133600"/>
            <a:ext cx="5037220" cy="4037046"/>
          </a:xfrm>
        </p:spPr>
        <p:txBody>
          <a:bodyPr/>
          <a:lstStyle/>
          <a:p>
            <a:r>
              <a:rPr lang="en-CA" sz="2200" dirty="0" smtClean="0"/>
              <a:t>Lack of overland flood insurance for homes in Canada – no data collected by insurance industry</a:t>
            </a:r>
          </a:p>
          <a:p>
            <a:endParaRPr lang="en-CA" sz="2200" dirty="0"/>
          </a:p>
          <a:p>
            <a:r>
              <a:rPr lang="en-US" sz="2200" dirty="0" smtClean="0"/>
              <a:t>Government relief in place of insurance, however these programs do not provide full coverage for losses </a:t>
            </a:r>
          </a:p>
          <a:p>
            <a:endParaRPr lang="en-US" sz="2200" dirty="0"/>
          </a:p>
          <a:p>
            <a:r>
              <a:rPr lang="en-US" sz="2200" dirty="0" smtClean="0"/>
              <a:t>Proprietary (insurance industry) data</a:t>
            </a:r>
            <a:endParaRPr lang="en-US" sz="1600" dirty="0" smtClean="0"/>
          </a:p>
          <a:p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" r="58242"/>
          <a:stretch/>
        </p:blipFill>
        <p:spPr bwMode="auto">
          <a:xfrm>
            <a:off x="-1" y="0"/>
            <a:ext cx="35893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0416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1200" dirty="0" smtClean="0">
                <a:solidFill>
                  <a:schemeClr val="bg1"/>
                </a:solidFill>
                <a:latin typeface="+mn-lt"/>
              </a:rPr>
              <a:t>Image: Global News, 2013</a:t>
            </a:r>
            <a:endParaRPr lang="en-CA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492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discussion questions…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1: Forecasting projects, weather prediction</a:t>
            </a:r>
          </a:p>
          <a:p>
            <a:r>
              <a:rPr lang="en-US" sz="2200" dirty="0" smtClean="0"/>
              <a:t>2: Plans to develop guidelines, manuals, standards: N/A</a:t>
            </a:r>
          </a:p>
          <a:p>
            <a:r>
              <a:rPr lang="en-US" sz="2200" dirty="0" smtClean="0"/>
              <a:t>3: Hazard definitions: N/A</a:t>
            </a:r>
          </a:p>
          <a:p>
            <a:r>
              <a:rPr lang="en-US" sz="2200" dirty="0" smtClean="0"/>
              <a:t>4: Existing guidelines, manuals and standards: N/A</a:t>
            </a:r>
          </a:p>
          <a:p>
            <a:r>
              <a:rPr lang="en-US" sz="2200" dirty="0" smtClean="0"/>
              <a:t>5: Identifying needs of new users to guide development of guidelines, manuals and standards: N/A</a:t>
            </a:r>
          </a:p>
          <a:p>
            <a:r>
              <a:rPr lang="en-US" sz="2200" dirty="0" smtClean="0"/>
              <a:t>6: Intra- and inter-commission mechanisms for development of guidelines, manuals and standards: N/A</a:t>
            </a:r>
          </a:p>
          <a:p>
            <a:r>
              <a:rPr lang="en-US" sz="2200" dirty="0" smtClean="0"/>
              <a:t>7: Experts with hands-on experience in disaster risk assessment: Yes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3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Conclusion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153" y="1774578"/>
            <a:ext cx="8227639" cy="4291667"/>
          </a:xfrm>
        </p:spPr>
        <p:txBody>
          <a:bodyPr/>
          <a:lstStyle/>
          <a:p>
            <a:r>
              <a:rPr lang="en-US" dirty="0" smtClean="0"/>
              <a:t>Several WWRP projects, initiatives would be of value to DRR – many programs that are joint initiatives with other TCs</a:t>
            </a:r>
          </a:p>
          <a:p>
            <a:endParaRPr lang="en-US" dirty="0"/>
          </a:p>
          <a:p>
            <a:r>
              <a:rPr lang="en-US" dirty="0" smtClean="0"/>
              <a:t>SERA would add social science, economic perspective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Further information on role of WWRP/SERA in DRR is forthcoming</a:t>
            </a:r>
            <a:endParaRPr lang="en-CA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74341" y="5897562"/>
            <a:ext cx="415962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CA" kern="0" dirty="0" smtClean="0">
                <a:solidFill>
                  <a:schemeClr val="tx1"/>
                </a:solidFill>
              </a:rPr>
              <a:t>Thank you!</a:t>
            </a:r>
            <a:endParaRPr lang="en-US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05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WWRP 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2083671"/>
            <a:ext cx="8153399" cy="4114800"/>
          </a:xfrm>
        </p:spPr>
        <p:txBody>
          <a:bodyPr/>
          <a:lstStyle/>
          <a:p>
            <a:r>
              <a:rPr lang="en-CA" sz="2400" dirty="0" smtClean="0"/>
              <a:t>One arm of the Commission for Atmospheric Sciences (CAS) (Global Atmosphere Watch is the other)</a:t>
            </a:r>
          </a:p>
          <a:p>
            <a:endParaRPr lang="en-US" sz="2400" dirty="0" smtClean="0"/>
          </a:p>
          <a:p>
            <a:r>
              <a:rPr lang="en-US" sz="2400" dirty="0" smtClean="0"/>
              <a:t>Mission: …advances </a:t>
            </a:r>
            <a:r>
              <a:rPr lang="en-US" sz="2400" dirty="0"/>
              <a:t>society's ability to cope with high impact weather through research </a:t>
            </a:r>
            <a:r>
              <a:rPr lang="en-US" sz="2400" dirty="0" err="1" smtClean="0"/>
              <a:t>focussed</a:t>
            </a:r>
            <a:r>
              <a:rPr lang="en-US" sz="2400" dirty="0" smtClean="0"/>
              <a:t> </a:t>
            </a:r>
            <a:r>
              <a:rPr lang="en-US" sz="2400" dirty="0"/>
              <a:t>on improving the accuracy, lead time and utilization of weather </a:t>
            </a:r>
            <a:r>
              <a:rPr lang="en-US" sz="2400" dirty="0" smtClean="0"/>
              <a:t>predictions.</a:t>
            </a:r>
          </a:p>
        </p:txBody>
      </p:sp>
      <p:pic>
        <p:nvPicPr>
          <p:cNvPr id="4" name="Picture 19" descr="wwrp_logo_small_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06" y="316367"/>
            <a:ext cx="3034393" cy="10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WWRP </a:t>
            </a:r>
            <a:r>
              <a:rPr lang="en-CA" dirty="0"/>
              <a:t>o</a:t>
            </a:r>
            <a:r>
              <a:rPr lang="en-CA" dirty="0" smtClean="0"/>
              <a:t>verview</a:t>
            </a:r>
            <a:endParaRPr lang="en-US" dirty="0" smtClean="0"/>
          </a:p>
        </p:txBody>
      </p:sp>
      <p:pic>
        <p:nvPicPr>
          <p:cNvPr id="4" name="Picture 19" descr="wwrp_logo_small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06" y="316367"/>
            <a:ext cx="3034393" cy="10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830921"/>
            <a:ext cx="81089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1151852"/>
            <a:ext cx="8610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ctr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kumimoji="1"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r>
              <a:rPr lang="en-CA" sz="2200" kern="0" dirty="0" smtClean="0"/>
              <a:t>Transitioning to this structure with the end of THORPEX:</a:t>
            </a:r>
            <a:endParaRPr lang="en-US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2927242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Initiatives, tools,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73575"/>
            <a:ext cx="8610600" cy="4114800"/>
          </a:xfrm>
        </p:spPr>
        <p:txBody>
          <a:bodyPr/>
          <a:lstStyle/>
          <a:p>
            <a:r>
              <a:rPr lang="en-CA" dirty="0" smtClean="0"/>
              <a:t>THORPEX (The </a:t>
            </a:r>
            <a:r>
              <a:rPr lang="en-CA" dirty="0"/>
              <a:t>Observing system Research and Predictability Experiment), </a:t>
            </a:r>
            <a:r>
              <a:rPr lang="en-CA" dirty="0" smtClean="0"/>
              <a:t>focussed </a:t>
            </a:r>
            <a:r>
              <a:rPr lang="en-CA" dirty="0"/>
              <a:t>on prediction in the days to 2-week period, ends in </a:t>
            </a:r>
            <a:r>
              <a:rPr lang="en-CA" dirty="0" smtClean="0"/>
              <a:t>2014</a:t>
            </a:r>
          </a:p>
          <a:p>
            <a:pPr lvl="1"/>
            <a:r>
              <a:rPr lang="en-CA" dirty="0" smtClean="0"/>
              <a:t>Shifting work to specific projects:</a:t>
            </a:r>
          </a:p>
          <a:p>
            <a:pPr lvl="2"/>
            <a:r>
              <a:rPr lang="en-CA" dirty="0" smtClean="0"/>
              <a:t>Polar </a:t>
            </a:r>
            <a:r>
              <a:rPr lang="en-CA" dirty="0"/>
              <a:t>p</a:t>
            </a:r>
            <a:r>
              <a:rPr lang="en-CA" dirty="0" smtClean="0"/>
              <a:t>rediction</a:t>
            </a:r>
          </a:p>
          <a:p>
            <a:pPr lvl="2"/>
            <a:r>
              <a:rPr lang="en-CA" dirty="0" smtClean="0"/>
              <a:t>Sub-seasonal to seasonal forecasts</a:t>
            </a:r>
          </a:p>
          <a:p>
            <a:pPr lvl="2"/>
            <a:r>
              <a:rPr lang="en-CA" dirty="0" smtClean="0"/>
              <a:t>High Impact Weather Research Demonstration Project (in development)</a:t>
            </a:r>
          </a:p>
          <a:p>
            <a:pPr lvl="2"/>
            <a:r>
              <a:rPr lang="en-CA" dirty="0" smtClean="0"/>
              <a:t>Numerous regional research and development (RDPs) and forecast demonstration projects (FDPs)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19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4651513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Two types of contributions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0633" y="1933428"/>
            <a:ext cx="5009321" cy="3577375"/>
          </a:xfrm>
        </p:spPr>
        <p:txBody>
          <a:bodyPr/>
          <a:lstStyle/>
          <a:p>
            <a:r>
              <a:rPr lang="en-CA" dirty="0" smtClean="0"/>
              <a:t>Contributions to DRR:</a:t>
            </a:r>
          </a:p>
          <a:p>
            <a:pPr lvl="1"/>
            <a:r>
              <a:rPr lang="en-CA" dirty="0" smtClean="0"/>
              <a:t>Specific </a:t>
            </a:r>
            <a:r>
              <a:rPr lang="en-CA" dirty="0"/>
              <a:t>WWRP </a:t>
            </a:r>
            <a:r>
              <a:rPr lang="en-CA" dirty="0" smtClean="0"/>
              <a:t>initiatives, tools, or projects</a:t>
            </a:r>
          </a:p>
          <a:p>
            <a:pPr lvl="1"/>
            <a:r>
              <a:rPr lang="en-CA" dirty="0" smtClean="0"/>
              <a:t>Scientific</a:t>
            </a:r>
            <a:r>
              <a:rPr lang="en-CA" dirty="0"/>
              <a:t>, social scientific, and user expertise associated with the membership of various </a:t>
            </a:r>
            <a:r>
              <a:rPr lang="en-CA" dirty="0" smtClean="0"/>
              <a:t>ETs and WGs</a:t>
            </a:r>
            <a:endParaRPr lang="en-US" dirty="0" smtClean="0"/>
          </a:p>
        </p:txBody>
      </p:sp>
      <p:pic>
        <p:nvPicPr>
          <p:cNvPr id="4" name="Picture 19" descr="wwrp_logo_small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9081"/>
            <a:ext cx="1725271" cy="6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8" t="15535" r="23460" b="16437"/>
          <a:stretch/>
        </p:blipFill>
        <p:spPr>
          <a:xfrm>
            <a:off x="5800299" y="0"/>
            <a:ext cx="3343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6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Specific WWRP </a:t>
            </a:r>
            <a:r>
              <a:rPr lang="en-CA" dirty="0" smtClean="0"/>
              <a:t>initiatives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00808"/>
            <a:ext cx="8153399" cy="4114800"/>
          </a:xfrm>
        </p:spPr>
        <p:txBody>
          <a:bodyPr/>
          <a:lstStyle/>
          <a:p>
            <a:r>
              <a:rPr lang="en-CA" sz="2400" dirty="0" smtClean="0"/>
              <a:t>THORPEX Interactive </a:t>
            </a:r>
            <a:r>
              <a:rPr lang="en-CA" sz="2400" dirty="0"/>
              <a:t>Grand Global Ensemble (TIGGE) </a:t>
            </a:r>
            <a:r>
              <a:rPr lang="en-CA" sz="2400" dirty="0" smtClean="0"/>
              <a:t>Database </a:t>
            </a:r>
            <a:r>
              <a:rPr lang="en-CA" sz="1600" i="1" dirty="0" smtClean="0"/>
              <a:t>(R. </a:t>
            </a:r>
            <a:r>
              <a:rPr lang="en-CA" sz="1600" i="1" dirty="0" err="1" smtClean="0"/>
              <a:t>Swinbank</a:t>
            </a:r>
            <a:r>
              <a:rPr lang="en-CA" sz="1600" i="1" dirty="0" smtClean="0"/>
              <a:t>, </a:t>
            </a:r>
            <a:r>
              <a:rPr lang="en-US" sz="1600" i="1" dirty="0" smtClean="0"/>
              <a:t>M. </a:t>
            </a:r>
            <a:r>
              <a:rPr lang="en-US" sz="1600" i="1" dirty="0" err="1" smtClean="0"/>
              <a:t>Kyouda</a:t>
            </a:r>
            <a:r>
              <a:rPr lang="en-US" sz="1600" i="1" dirty="0" smtClean="0"/>
              <a:t>—WG co-chairs)</a:t>
            </a:r>
            <a:endParaRPr lang="en-CA" sz="1600" i="1" dirty="0" smtClean="0"/>
          </a:p>
          <a:p>
            <a:pPr lvl="1"/>
            <a:r>
              <a:rPr lang="en-US" sz="2200" dirty="0" smtClean="0"/>
              <a:t>Collection of ensemble predictions from </a:t>
            </a:r>
            <a:r>
              <a:rPr lang="en-US" sz="2200" dirty="0"/>
              <a:t>10 of the leading global forecast </a:t>
            </a:r>
            <a:r>
              <a:rPr lang="en-US" sz="2200" dirty="0" smtClean="0"/>
              <a:t>centres (2006-present)</a:t>
            </a:r>
            <a:endParaRPr lang="en-US" sz="2200" dirty="0"/>
          </a:p>
          <a:p>
            <a:pPr lvl="1"/>
            <a:r>
              <a:rPr lang="en-US" sz="2200" dirty="0" smtClean="0"/>
              <a:t>TIGGE </a:t>
            </a:r>
            <a:r>
              <a:rPr lang="en-US" sz="2200" dirty="0"/>
              <a:t>data are made available after a 48-hour delay, to </a:t>
            </a:r>
            <a:r>
              <a:rPr lang="en-US" sz="2200" dirty="0" smtClean="0"/>
              <a:t>support research </a:t>
            </a:r>
            <a:r>
              <a:rPr lang="en-US" sz="2200" dirty="0"/>
              <a:t>on probabilistic forecasting methods, </a:t>
            </a:r>
            <a:r>
              <a:rPr lang="en-US" sz="2200" dirty="0" smtClean="0"/>
              <a:t>predictability and dynamical processes</a:t>
            </a:r>
          </a:p>
          <a:p>
            <a:pPr lvl="1"/>
            <a:r>
              <a:rPr lang="en-CA" sz="2200" dirty="0" smtClean="0"/>
              <a:t>Products derived from TIGGE data can inform hazard event occurrence, frequency, severity</a:t>
            </a:r>
          </a:p>
          <a:p>
            <a:pPr lvl="1"/>
            <a:r>
              <a:rPr lang="en-CA" sz="2200" dirty="0" smtClean="0"/>
              <a:t>Provides a picture of what forecast information (and uncertainty) was available during particular events</a:t>
            </a:r>
            <a:endParaRPr lang="en-CA" sz="2200" dirty="0"/>
          </a:p>
        </p:txBody>
      </p:sp>
      <p:pic>
        <p:nvPicPr>
          <p:cNvPr id="4" name="Picture 19" descr="wwrp_logo_small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43" y="447335"/>
            <a:ext cx="1725271" cy="6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42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TIGGE example product</a:t>
            </a:r>
            <a:endParaRPr lang="en-US" dirty="0" smtClean="0"/>
          </a:p>
        </p:txBody>
      </p:sp>
      <p:pic>
        <p:nvPicPr>
          <p:cNvPr id="4" name="Picture 19" descr="wwrp_logo_small_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43" y="447335"/>
            <a:ext cx="1725271" cy="6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9" y="1337310"/>
            <a:ext cx="7574280" cy="525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78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6043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TIGGE—more information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1700808"/>
            <a:ext cx="8153399" cy="4114800"/>
          </a:xfrm>
        </p:spPr>
        <p:txBody>
          <a:bodyPr/>
          <a:lstStyle/>
          <a:p>
            <a:pPr marL="360363" indent="-285750"/>
            <a:r>
              <a:rPr lang="en-CA" sz="2400" dirty="0" smtClean="0"/>
              <a:t>Database Portal </a:t>
            </a:r>
            <a:r>
              <a:rPr lang="en-CA" sz="2400" u="sng" dirty="0" smtClean="0">
                <a:hlinkClick r:id="rId3"/>
              </a:rPr>
              <a:t>http</a:t>
            </a:r>
            <a:r>
              <a:rPr lang="en-CA" sz="2400" u="sng" dirty="0">
                <a:hlinkClick r:id="rId3"/>
              </a:rPr>
              <a:t>://tigge.ucar.edu/home/home.htm</a:t>
            </a:r>
            <a:endParaRPr lang="en-US" sz="2400" dirty="0"/>
          </a:p>
          <a:p>
            <a:pPr marL="360363" indent="-285750"/>
            <a:endParaRPr lang="en-CA" sz="2400" dirty="0" smtClean="0"/>
          </a:p>
          <a:p>
            <a:pPr marL="360363" indent="-285750"/>
            <a:r>
              <a:rPr lang="en-CA" sz="2400" dirty="0" err="1" smtClean="0"/>
              <a:t>Thorpex</a:t>
            </a:r>
            <a:r>
              <a:rPr lang="en-CA" sz="2400" dirty="0" smtClean="0"/>
              <a:t> </a:t>
            </a:r>
            <a:r>
              <a:rPr lang="en-CA" sz="2400" dirty="0"/>
              <a:t>TIGGE W</a:t>
            </a:r>
            <a:r>
              <a:rPr lang="en-CA" sz="2400" dirty="0" smtClean="0"/>
              <a:t>orking </a:t>
            </a:r>
            <a:r>
              <a:rPr lang="en-CA" sz="2400" dirty="0"/>
              <a:t>Group Activities</a:t>
            </a:r>
            <a:endParaRPr lang="en-US" sz="2400" dirty="0"/>
          </a:p>
          <a:p>
            <a:pPr marL="357188" indent="0">
              <a:buNone/>
            </a:pPr>
            <a:r>
              <a:rPr lang="en-CA" sz="2400" u="sng" dirty="0">
                <a:hlinkClick r:id="rId4"/>
              </a:rPr>
              <a:t>http://</a:t>
            </a:r>
            <a:r>
              <a:rPr lang="en-CA" sz="2400" u="sng" dirty="0" smtClean="0">
                <a:hlinkClick r:id="rId4"/>
              </a:rPr>
              <a:t>www.wmo.int/pages/prog/arep/wwrp/new/thorpex_gifs_tigge_index.html</a:t>
            </a:r>
            <a:r>
              <a:rPr lang="en-CA" sz="2400" dirty="0"/>
              <a:t> </a:t>
            </a:r>
            <a:endParaRPr lang="en-US" sz="2400" dirty="0"/>
          </a:p>
          <a:p>
            <a:pPr marL="360363" indent="-285750"/>
            <a:endParaRPr lang="en-CA" sz="2400" i="1" dirty="0"/>
          </a:p>
          <a:p>
            <a:pPr marL="360363" indent="-285750"/>
            <a:r>
              <a:rPr lang="en-CA" sz="2400" dirty="0" smtClean="0"/>
              <a:t>TIGGE “Museum” of Applications (M. </a:t>
            </a:r>
            <a:r>
              <a:rPr lang="en-CA" sz="2400" dirty="0" err="1" smtClean="0"/>
              <a:t>Matsueda</a:t>
            </a:r>
            <a:r>
              <a:rPr lang="en-CA" sz="2400" dirty="0" smtClean="0"/>
              <a:t> and T. </a:t>
            </a:r>
            <a:r>
              <a:rPr lang="en-CA" sz="2400" dirty="0" err="1" smtClean="0"/>
              <a:t>Nakazawa</a:t>
            </a:r>
            <a:r>
              <a:rPr lang="en-CA" sz="2400" dirty="0" smtClean="0"/>
              <a:t>)</a:t>
            </a:r>
          </a:p>
          <a:p>
            <a:pPr marL="357188" indent="0">
              <a:buNone/>
            </a:pPr>
            <a:r>
              <a:rPr lang="en-CA" sz="2400" dirty="0" smtClean="0">
                <a:hlinkClick r:id="rId5"/>
              </a:rPr>
              <a:t>http</a:t>
            </a:r>
            <a:r>
              <a:rPr lang="en-CA" sz="2400" dirty="0">
                <a:hlinkClick r:id="rId5"/>
              </a:rPr>
              <a:t>://</a:t>
            </a:r>
            <a:r>
              <a:rPr lang="en-CA" sz="2400" dirty="0" smtClean="0">
                <a:hlinkClick r:id="rId5"/>
              </a:rPr>
              <a:t>tparc.mri-jma.go.jp/TIGGE/</a:t>
            </a:r>
            <a:endParaRPr lang="en-CA" sz="2400" dirty="0" smtClean="0"/>
          </a:p>
          <a:p>
            <a:pPr marL="644525" indent="-285750"/>
            <a:endParaRPr lang="en-CA" sz="2400" dirty="0" smtClean="0"/>
          </a:p>
          <a:p>
            <a:pPr marL="358775" indent="0">
              <a:buNone/>
            </a:pPr>
            <a:endParaRPr lang="en-CA" sz="1600" dirty="0" smtClean="0"/>
          </a:p>
        </p:txBody>
      </p:sp>
      <p:pic>
        <p:nvPicPr>
          <p:cNvPr id="4" name="Picture 19" descr="wwrp_logo_small_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43" y="447335"/>
            <a:ext cx="1725271" cy="6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95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 (Standard)">
  <a:themeElements>
    <a:clrScheme name="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0099CC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E75C00"/>
      </a:accent6>
      <a:hlink>
        <a:srgbClr val="FF6600"/>
      </a:hlink>
      <a:folHlink>
        <a:srgbClr val="FFFFCC"/>
      </a:folHlink>
    </a:clrScheme>
    <a:fontScheme name="Generic (Standard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99CCFF"/>
            </a:gs>
            <a:gs pos="100000">
              <a:srgbClr val="FFFFCC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38043</TotalTime>
  <Words>1575</Words>
  <Application>Microsoft Office PowerPoint</Application>
  <PresentationFormat>On-screen Show (4:3)</PresentationFormat>
  <Paragraphs>198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Monotype Sorts</vt:lpstr>
      <vt:lpstr>Times New Roman</vt:lpstr>
      <vt:lpstr>Generic (Standard)</vt:lpstr>
      <vt:lpstr>Acrobat Document</vt:lpstr>
      <vt:lpstr>CAS/WWRP Contributions to DRR</vt:lpstr>
      <vt:lpstr>Introduction/Context</vt:lpstr>
      <vt:lpstr>WWRP overview</vt:lpstr>
      <vt:lpstr>WWRP overview</vt:lpstr>
      <vt:lpstr>Initiatives, tools, projects </vt:lpstr>
      <vt:lpstr>Two types of contributions</vt:lpstr>
      <vt:lpstr>Specific WWRP initiatives</vt:lpstr>
      <vt:lpstr>TIGGE example product</vt:lpstr>
      <vt:lpstr>TIGGE—more information</vt:lpstr>
      <vt:lpstr>Sub-seasonal to seasonal prediction initiative</vt:lpstr>
      <vt:lpstr>Scientific, social scientific, and user expertise</vt:lpstr>
      <vt:lpstr>Partner contribution – disaster data, codes and vulnerability reduction</vt:lpstr>
      <vt:lpstr>July 8, 2013</vt:lpstr>
      <vt:lpstr>Overland flooding</vt:lpstr>
      <vt:lpstr>Infiltration flooding</vt:lpstr>
      <vt:lpstr>Infrastructure-related flooding</vt:lpstr>
      <vt:lpstr>Urban flood risk reduction for non-engineered structures</vt:lpstr>
      <vt:lpstr>Building/Plumbing Codes in Canada</vt:lpstr>
      <vt:lpstr>Specific code submissions for specific building failures</vt:lpstr>
      <vt:lpstr>Policy-holder level claims data</vt:lpstr>
      <vt:lpstr>Other data issues in Canada</vt:lpstr>
      <vt:lpstr>Addressing the discussion questions…</vt:lpstr>
      <vt:lpstr>Conclusion</vt:lpstr>
    </vt:vector>
  </TitlesOfParts>
  <Company>ICC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</dc:title>
  <dc:creator>pkovacs</dc:creator>
  <cp:lastModifiedBy>House</cp:lastModifiedBy>
  <cp:revision>5386</cp:revision>
  <cp:lastPrinted>2013-06-07T15:42:02Z</cp:lastPrinted>
  <dcterms:created xsi:type="dcterms:W3CDTF">2000-02-14T01:27:42Z</dcterms:created>
  <dcterms:modified xsi:type="dcterms:W3CDTF">2013-10-15T05:58:12Z</dcterms:modified>
</cp:coreProperties>
</file>